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76" r:id="rId2"/>
    <p:sldId id="312" r:id="rId3"/>
    <p:sldId id="305" r:id="rId4"/>
    <p:sldId id="306" r:id="rId5"/>
    <p:sldId id="307" r:id="rId6"/>
    <p:sldId id="308" r:id="rId7"/>
    <p:sldId id="309" r:id="rId8"/>
    <p:sldId id="310" r:id="rId9"/>
    <p:sldId id="311" r:id="rId10"/>
    <p:sldId id="313" r:id="rId11"/>
    <p:sldId id="314" r:id="rId12"/>
    <p:sldId id="315" r:id="rId13"/>
    <p:sldId id="316" r:id="rId14"/>
    <p:sldId id="317" r:id="rId15"/>
    <p:sldId id="318" r:id="rId16"/>
    <p:sldId id="319" r:id="rId17"/>
    <p:sldId id="320" r:id="rId18"/>
    <p:sldId id="321" r:id="rId19"/>
    <p:sldId id="322" r:id="rId20"/>
    <p:sldId id="323" r:id="rId21"/>
    <p:sldId id="324" r:id="rId22"/>
    <p:sldId id="280" r:id="rId23"/>
    <p:sldId id="279" r:id="rId24"/>
    <p:sldId id="281" r:id="rId25"/>
    <p:sldId id="282" r:id="rId26"/>
    <p:sldId id="283" r:id="rId27"/>
    <p:sldId id="257" r:id="rId28"/>
    <p:sldId id="258" r:id="rId29"/>
    <p:sldId id="259" r:id="rId30"/>
    <p:sldId id="260" r:id="rId31"/>
    <p:sldId id="261" r:id="rId32"/>
    <p:sldId id="262" r:id="rId33"/>
    <p:sldId id="263" r:id="rId34"/>
    <p:sldId id="265" r:id="rId35"/>
    <p:sldId id="266" r:id="rId36"/>
    <p:sldId id="267" r:id="rId37"/>
    <p:sldId id="268" r:id="rId38"/>
    <p:sldId id="269" r:id="rId39"/>
    <p:sldId id="270" r:id="rId40"/>
    <p:sldId id="271" r:id="rId41"/>
    <p:sldId id="272" r:id="rId42"/>
    <p:sldId id="273" r:id="rId43"/>
    <p:sldId id="274" r:id="rId44"/>
    <p:sldId id="275" r:id="rId4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rachid\Mes%20documents\Downloads\tice%20(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rachid\Mes%20documents\Downloads\tice%20(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rachid\Mes%20documents\Downloads\tice%20(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rachid\Mes%20documents\Downloads\tice%20(4).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rachid\Mes%20documents\Downloads\tice%20(4).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rachid\Mes%20documents\Downloads\tice%20(1).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rachid\Mes%20documents\Downloads\tice%20(1).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rachid\Mes%20documents\Downloads\tice%20(4).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Documents%20and%20Settings\rachid\Mes%20documents\Downloads\tice%20(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roundedCorners val="1"/>
  <c:style val="2"/>
  <c:chart>
    <c:autoTitleDeleted val="1"/>
    <c:view3D>
      <c:rotX val="0"/>
      <c:rotY val="0"/>
      <c:rAngAx val="1"/>
    </c:view3D>
    <c:floor>
      <c:thickness val="0"/>
    </c:floor>
    <c:sideWall>
      <c:thickness val="0"/>
    </c:sideWall>
    <c:backWall>
      <c:thickness val="0"/>
    </c:backWall>
    <c:plotArea>
      <c:layout>
        <c:manualLayout>
          <c:layoutTarget val="inner"/>
          <c:xMode val="edge"/>
          <c:yMode val="edge"/>
          <c:x val="0.1184328521434827"/>
          <c:y val="0.19464450337850894"/>
          <c:w val="0.77601159230096262"/>
          <c:h val="0.67823311446140011"/>
        </c:manualLayout>
      </c:layout>
      <c:bar3DChart>
        <c:barDir val="col"/>
        <c:grouping val="clustered"/>
        <c:varyColors val="1"/>
        <c:ser>
          <c:idx val="0"/>
          <c:order val="0"/>
          <c:tx>
            <c:strRef>
              <c:f>'sta I'!$H$17</c:f>
              <c:strCache>
                <c:ptCount val="1"/>
                <c:pt idx="0">
                  <c:v>les ordinateurs connectés à l'internet</c:v>
                </c:pt>
              </c:strCache>
            </c:strRef>
          </c:tx>
          <c:invertIfNegative val="1"/>
          <c:cat>
            <c:strRef>
              <c:f>'sta I'!$I$16:$J$16</c:f>
              <c:strCache>
                <c:ptCount val="2"/>
                <c:pt idx="0">
                  <c:v>connecté</c:v>
                </c:pt>
                <c:pt idx="1">
                  <c:v>non connecté</c:v>
                </c:pt>
              </c:strCache>
            </c:strRef>
          </c:cat>
          <c:val>
            <c:numRef>
              <c:f>'sta I'!$I$17:$J$17</c:f>
              <c:numCache>
                <c:formatCode>0%</c:formatCode>
                <c:ptCount val="2"/>
                <c:pt idx="0">
                  <c:v>0.85000000000000064</c:v>
                </c:pt>
                <c:pt idx="1">
                  <c:v>0.15000000000000024</c:v>
                </c:pt>
              </c:numCache>
            </c:numRef>
          </c:val>
        </c:ser>
        <c:dLbls>
          <c:showLegendKey val="0"/>
          <c:showVal val="0"/>
          <c:showCatName val="0"/>
          <c:showSerName val="0"/>
          <c:showPercent val="0"/>
          <c:showBubbleSize val="0"/>
        </c:dLbls>
        <c:gapWidth val="150"/>
        <c:shape val="cylinder"/>
        <c:axId val="54142464"/>
        <c:axId val="54144000"/>
        <c:axId val="0"/>
      </c:bar3DChart>
      <c:catAx>
        <c:axId val="54142464"/>
        <c:scaling>
          <c:orientation val="minMax"/>
        </c:scaling>
        <c:delete val="1"/>
        <c:axPos val="b"/>
        <c:majorTickMark val="cross"/>
        <c:minorTickMark val="cross"/>
        <c:tickLblPos val="nextTo"/>
        <c:crossAx val="54144000"/>
        <c:crosses val="autoZero"/>
        <c:auto val="1"/>
        <c:lblAlgn val="ctr"/>
        <c:lblOffset val="100"/>
        <c:noMultiLvlLbl val="1"/>
      </c:catAx>
      <c:valAx>
        <c:axId val="54144000"/>
        <c:scaling>
          <c:orientation val="minMax"/>
        </c:scaling>
        <c:delete val="1"/>
        <c:axPos val="l"/>
        <c:majorGridlines/>
        <c:numFmt formatCode="0%" sourceLinked="1"/>
        <c:majorTickMark val="cross"/>
        <c:minorTickMark val="cross"/>
        <c:tickLblPos val="nextTo"/>
        <c:crossAx val="54142464"/>
        <c:crosses val="autoZero"/>
        <c:crossBetween val="between"/>
      </c:valAx>
    </c:plotArea>
    <c:plotVisOnly val="1"/>
    <c:dispBlanksAs val="gap"/>
    <c:showDLblsOverMax val="1"/>
  </c:chart>
  <c:externalData r:id="rId1">
    <c:autoUpdate val="1"/>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FR"/>
  <c:roundedCorners val="1"/>
  <c:style val="26"/>
  <c:chart>
    <c:autoTitleDeleted val="1"/>
    <c:plotArea>
      <c:layout/>
      <c:pieChart>
        <c:varyColors val="1"/>
        <c:ser>
          <c:idx val="0"/>
          <c:order val="0"/>
          <c:tx>
            <c:strRef>
              <c:f>'sta I'!$H$20</c:f>
              <c:strCache>
                <c:ptCount val="1"/>
                <c:pt idx="0">
                  <c:v>Naviguation sur Internet</c:v>
                </c:pt>
              </c:strCache>
            </c:strRef>
          </c:tx>
          <c:explosion val="10"/>
          <c:dLbls>
            <c:txPr>
              <a:bodyPr/>
              <a:lstStyle/>
              <a:p>
                <a:pPr>
                  <a:defRPr sz="2400"/>
                </a:pPr>
                <a:endParaRPr lang="fr-FR"/>
              </a:p>
            </c:txPr>
            <c:showLegendKey val="1"/>
            <c:showVal val="1"/>
            <c:showCatName val="1"/>
            <c:showSerName val="1"/>
            <c:showPercent val="1"/>
            <c:showBubbleSize val="1"/>
            <c:showLeaderLines val="1"/>
          </c:dLbls>
          <c:cat>
            <c:strRef>
              <c:f>'sta I'!$I$19:$M$19</c:f>
              <c:strCache>
                <c:ptCount val="5"/>
                <c:pt idx="0">
                  <c:v>Jamais</c:v>
                </c:pt>
                <c:pt idx="1">
                  <c:v>Pas tous les jours</c:v>
                </c:pt>
                <c:pt idx="2">
                  <c:v>Moins d’une heure par jour</c:v>
                </c:pt>
                <c:pt idx="3">
                  <c:v>Entre une heure et deux heures par jour</c:v>
                </c:pt>
                <c:pt idx="4">
                  <c:v>Plus de deux heures par jour</c:v>
                </c:pt>
              </c:strCache>
            </c:strRef>
          </c:cat>
          <c:val>
            <c:numRef>
              <c:f>'sta I'!$I$20:$M$20</c:f>
              <c:numCache>
                <c:formatCode>0%</c:formatCode>
                <c:ptCount val="5"/>
                <c:pt idx="0">
                  <c:v>4.0000000000000022E-2</c:v>
                </c:pt>
                <c:pt idx="1">
                  <c:v>0.22</c:v>
                </c:pt>
                <c:pt idx="2">
                  <c:v>0.11</c:v>
                </c:pt>
                <c:pt idx="3">
                  <c:v>0.33000000000000401</c:v>
                </c:pt>
                <c:pt idx="4">
                  <c:v>0.30000000000000032</c:v>
                </c:pt>
              </c:numCache>
            </c:numRef>
          </c:val>
        </c:ser>
        <c:dLbls>
          <c:showLegendKey val="1"/>
          <c:showVal val="1"/>
          <c:showCatName val="1"/>
          <c:showSerName val="1"/>
          <c:showPercent val="1"/>
          <c:showBubbleSize val="1"/>
          <c:showLeaderLines val="1"/>
        </c:dLbls>
        <c:firstSliceAng val="0"/>
      </c:pieChart>
    </c:plotArea>
    <c:legend>
      <c:legendPos val="r"/>
      <c:layout>
        <c:manualLayout>
          <c:xMode val="edge"/>
          <c:yMode val="edge"/>
          <c:x val="0.66033104463544257"/>
          <c:y val="0.14370363998692726"/>
          <c:w val="0.32855792202096046"/>
          <c:h val="0.78466962629591974"/>
        </c:manualLayout>
      </c:layout>
      <c:overlay val="1"/>
      <c:txPr>
        <a:bodyPr/>
        <a:lstStyle/>
        <a:p>
          <a:pPr>
            <a:defRPr sz="1800"/>
          </a:pPr>
          <a:endParaRPr lang="fr-FR"/>
        </a:p>
      </c:txPr>
    </c:legend>
    <c:plotVisOnly val="1"/>
    <c:dispBlanksAs val="zero"/>
    <c:showDLblsOverMax val="1"/>
  </c:chart>
  <c:externalData r:id="rId1">
    <c:autoUpdate val="1"/>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FR"/>
  <c:roundedCorners val="1"/>
  <c:style val="26"/>
  <c:chart>
    <c:autoTitleDeleted val="1"/>
    <c:plotArea>
      <c:layout/>
      <c:pieChart>
        <c:varyColors val="1"/>
        <c:ser>
          <c:idx val="0"/>
          <c:order val="0"/>
          <c:tx>
            <c:strRef>
              <c:f>'sta I'!$H$23</c:f>
              <c:strCache>
                <c:ptCount val="1"/>
                <c:pt idx="0">
                  <c:v>Pourcentage des bénéficiers une formation  en TICE</c:v>
                </c:pt>
              </c:strCache>
            </c:strRef>
          </c:tx>
          <c:explosion val="6"/>
          <c:dPt>
            <c:idx val="0"/>
            <c:bubble3D val="0"/>
            <c:explosion val="13"/>
          </c:dPt>
          <c:dLbls>
            <c:txPr>
              <a:bodyPr/>
              <a:lstStyle/>
              <a:p>
                <a:pPr>
                  <a:defRPr sz="3200"/>
                </a:pPr>
                <a:endParaRPr lang="fr-FR"/>
              </a:p>
            </c:txPr>
            <c:showLegendKey val="1"/>
            <c:showVal val="1"/>
            <c:showCatName val="1"/>
            <c:showSerName val="1"/>
            <c:showPercent val="1"/>
            <c:showBubbleSize val="1"/>
            <c:showLeaderLines val="1"/>
          </c:dLbls>
          <c:cat>
            <c:strRef>
              <c:f>'sta I'!$I$22:$J$22</c:f>
              <c:strCache>
                <c:ptCount val="2"/>
                <c:pt idx="0">
                  <c:v>bénéficié</c:v>
                </c:pt>
                <c:pt idx="1">
                  <c:v>non pas bénéficié</c:v>
                </c:pt>
              </c:strCache>
            </c:strRef>
          </c:cat>
          <c:val>
            <c:numRef>
              <c:f>'sta I'!$I$23:$J$23</c:f>
              <c:numCache>
                <c:formatCode>0%</c:formatCode>
                <c:ptCount val="2"/>
                <c:pt idx="0">
                  <c:v>0.74000000000000365</c:v>
                </c:pt>
                <c:pt idx="1">
                  <c:v>0.26</c:v>
                </c:pt>
              </c:numCache>
            </c:numRef>
          </c:val>
        </c:ser>
        <c:dLbls>
          <c:showLegendKey val="1"/>
          <c:showVal val="1"/>
          <c:showCatName val="1"/>
          <c:showSerName val="1"/>
          <c:showPercent val="1"/>
          <c:showBubbleSize val="1"/>
          <c:showLeaderLines val="1"/>
        </c:dLbls>
        <c:firstSliceAng val="0"/>
      </c:pieChart>
    </c:plotArea>
    <c:legend>
      <c:legendPos val="r"/>
      <c:overlay val="1"/>
      <c:txPr>
        <a:bodyPr/>
        <a:lstStyle/>
        <a:p>
          <a:pPr>
            <a:defRPr sz="2400"/>
          </a:pPr>
          <a:endParaRPr lang="fr-FR"/>
        </a:p>
      </c:txPr>
    </c:legend>
    <c:plotVisOnly val="1"/>
    <c:dispBlanksAs val="zero"/>
    <c:showDLblsOverMax val="1"/>
  </c:chart>
  <c:externalData r:id="rId1">
    <c:autoUpdate val="1"/>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FR"/>
  <c:roundedCorners val="1"/>
  <c:style val="2"/>
  <c:chart>
    <c:autoTitleDeleted val="1"/>
    <c:plotArea>
      <c:layout/>
      <c:barChart>
        <c:barDir val="col"/>
        <c:grouping val="clustered"/>
        <c:varyColors val="1"/>
        <c:ser>
          <c:idx val="0"/>
          <c:order val="0"/>
          <c:tx>
            <c:strRef>
              <c:f>'sta I'!$H$27</c:f>
              <c:strCache>
                <c:ptCount val="1"/>
                <c:pt idx="0">
                  <c:v>OUI</c:v>
                </c:pt>
              </c:strCache>
            </c:strRef>
          </c:tx>
          <c:invertIfNegative val="1"/>
          <c:cat>
            <c:strRef>
              <c:f>'sta I'!$I$26:$M$26</c:f>
              <c:strCache>
                <c:ptCount val="5"/>
                <c:pt idx="0">
                  <c:v>formation organisée par l’Académie</c:v>
                </c:pt>
                <c:pt idx="1">
                  <c:v>formation proposée par le programme GENIE</c:v>
                </c:pt>
                <c:pt idx="2">
                  <c:v>formation à l’université</c:v>
                </c:pt>
                <c:pt idx="3">
                  <c:v>formation à l’ENS</c:v>
                </c:pt>
                <c:pt idx="4">
                  <c:v>Formation privée</c:v>
                </c:pt>
              </c:strCache>
            </c:strRef>
          </c:cat>
          <c:val>
            <c:numRef>
              <c:f>'sta I'!$I$27:$M$27</c:f>
              <c:numCache>
                <c:formatCode>0%</c:formatCode>
                <c:ptCount val="5"/>
                <c:pt idx="0">
                  <c:v>4.0000000000000022E-2</c:v>
                </c:pt>
                <c:pt idx="1">
                  <c:v>0.26</c:v>
                </c:pt>
                <c:pt idx="2">
                  <c:v>0.11</c:v>
                </c:pt>
                <c:pt idx="3">
                  <c:v>0.22</c:v>
                </c:pt>
                <c:pt idx="4">
                  <c:v>7.0000000000000021E-2</c:v>
                </c:pt>
              </c:numCache>
            </c:numRef>
          </c:val>
        </c:ser>
        <c:dLbls>
          <c:showLegendKey val="0"/>
          <c:showVal val="0"/>
          <c:showCatName val="0"/>
          <c:showSerName val="0"/>
          <c:showPercent val="0"/>
          <c:showBubbleSize val="0"/>
        </c:dLbls>
        <c:gapWidth val="150"/>
        <c:axId val="79563392"/>
        <c:axId val="79581568"/>
      </c:barChart>
      <c:catAx>
        <c:axId val="79563392"/>
        <c:scaling>
          <c:orientation val="minMax"/>
        </c:scaling>
        <c:delete val="1"/>
        <c:axPos val="b"/>
        <c:majorTickMark val="cross"/>
        <c:minorTickMark val="cross"/>
        <c:tickLblPos val="nextTo"/>
        <c:crossAx val="79581568"/>
        <c:crosses val="autoZero"/>
        <c:auto val="1"/>
        <c:lblAlgn val="ctr"/>
        <c:lblOffset val="100"/>
        <c:noMultiLvlLbl val="1"/>
      </c:catAx>
      <c:valAx>
        <c:axId val="79581568"/>
        <c:scaling>
          <c:orientation val="minMax"/>
        </c:scaling>
        <c:delete val="1"/>
        <c:axPos val="l"/>
        <c:majorGridlines/>
        <c:numFmt formatCode="0%" sourceLinked="1"/>
        <c:majorTickMark val="cross"/>
        <c:minorTickMark val="cross"/>
        <c:tickLblPos val="nextTo"/>
        <c:crossAx val="79563392"/>
        <c:crosses val="autoZero"/>
        <c:crossBetween val="between"/>
      </c:valAx>
    </c:plotArea>
    <c:plotVisOnly val="1"/>
    <c:dispBlanksAs val="gap"/>
    <c:showDLblsOverMax val="1"/>
  </c:chart>
  <c:externalData r:id="rId1">
    <c:autoUpdate val="1"/>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1"/>
  <c:lang val="fr-FR"/>
  <c:roundedCorners val="1"/>
  <c:style val="26"/>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fr-FR" sz="1800" b="1" i="0" baseline="0"/>
              <a:t>Utilisation des outils pédagogiques</a:t>
            </a:r>
          </a:p>
        </c:rich>
      </c:tx>
      <c:layout>
        <c:manualLayout>
          <c:xMode val="edge"/>
          <c:yMode val="edge"/>
          <c:x val="0.19984944590259773"/>
          <c:y val="3.7004939599941403E-2"/>
        </c:manualLayout>
      </c:layout>
      <c:overlay val="1"/>
    </c:title>
    <c:autoTitleDeleted val="0"/>
    <c:plotArea>
      <c:layout>
        <c:manualLayout>
          <c:layoutTarget val="inner"/>
          <c:xMode val="edge"/>
          <c:yMode val="edge"/>
          <c:x val="9.8694043452903751E-2"/>
          <c:y val="0.17423419898599846"/>
          <c:w val="0.76222149314669918"/>
          <c:h val="0.44669992337914338"/>
        </c:manualLayout>
      </c:layout>
      <c:barChart>
        <c:barDir val="col"/>
        <c:grouping val="clustered"/>
        <c:varyColors val="1"/>
        <c:ser>
          <c:idx val="0"/>
          <c:order val="0"/>
          <c:tx>
            <c:strRef>
              <c:f>'sta II'!$C$3</c:f>
              <c:strCache>
                <c:ptCount val="1"/>
                <c:pt idx="0">
                  <c:v>jamais</c:v>
                </c:pt>
              </c:strCache>
            </c:strRef>
          </c:tx>
          <c:invertIfNegative val="1"/>
          <c:cat>
            <c:strRef>
              <c:f>'sta II'!$B$4:$B$10</c:f>
              <c:strCache>
                <c:ptCount val="7"/>
                <c:pt idx="0">
                  <c:v>Polycopiés</c:v>
                </c:pt>
                <c:pt idx="1">
                  <c:v>Rétroprojecteur</c:v>
                </c:pt>
                <c:pt idx="2">
                  <c:v>Audio</c:v>
                </c:pt>
                <c:pt idx="3">
                  <c:v>Vidéo</c:v>
                </c:pt>
                <c:pt idx="4">
                  <c:v>EXAO</c:v>
                </c:pt>
                <c:pt idx="5">
                  <c:v>Internet</c:v>
                </c:pt>
                <c:pt idx="6">
                  <c:v>Tableau blanc interactif mobile</c:v>
                </c:pt>
              </c:strCache>
            </c:strRef>
          </c:cat>
          <c:val>
            <c:numRef>
              <c:f>'sta II'!$C$4:$C$10</c:f>
              <c:numCache>
                <c:formatCode>0%</c:formatCode>
                <c:ptCount val="7"/>
                <c:pt idx="0">
                  <c:v>0.17857142857143107</c:v>
                </c:pt>
                <c:pt idx="1">
                  <c:v>0.21428571428571427</c:v>
                </c:pt>
                <c:pt idx="2">
                  <c:v>0.4642857142857143</c:v>
                </c:pt>
                <c:pt idx="3">
                  <c:v>0.4814814814814849</c:v>
                </c:pt>
                <c:pt idx="4">
                  <c:v>0.75000000000000622</c:v>
                </c:pt>
                <c:pt idx="5">
                  <c:v>0.37037037037037718</c:v>
                </c:pt>
                <c:pt idx="6">
                  <c:v>0.96428571428571463</c:v>
                </c:pt>
              </c:numCache>
            </c:numRef>
          </c:val>
        </c:ser>
        <c:ser>
          <c:idx val="1"/>
          <c:order val="1"/>
          <c:tx>
            <c:strRef>
              <c:f>'sta II'!$D$3</c:f>
              <c:strCache>
                <c:ptCount val="1"/>
                <c:pt idx="0">
                  <c:v>Faible</c:v>
                </c:pt>
              </c:strCache>
            </c:strRef>
          </c:tx>
          <c:invertIfNegative val="1"/>
          <c:cat>
            <c:strRef>
              <c:f>'sta II'!$B$4:$B$10</c:f>
              <c:strCache>
                <c:ptCount val="7"/>
                <c:pt idx="0">
                  <c:v>Polycopiés</c:v>
                </c:pt>
                <c:pt idx="1">
                  <c:v>Rétroprojecteur</c:v>
                </c:pt>
                <c:pt idx="2">
                  <c:v>Audio</c:v>
                </c:pt>
                <c:pt idx="3">
                  <c:v>Vidéo</c:v>
                </c:pt>
                <c:pt idx="4">
                  <c:v>EXAO</c:v>
                </c:pt>
                <c:pt idx="5">
                  <c:v>Internet</c:v>
                </c:pt>
                <c:pt idx="6">
                  <c:v>Tableau blanc interactif mobile</c:v>
                </c:pt>
              </c:strCache>
            </c:strRef>
          </c:cat>
          <c:val>
            <c:numRef>
              <c:f>'sta II'!$D$4:$D$10</c:f>
              <c:numCache>
                <c:formatCode>0%</c:formatCode>
                <c:ptCount val="7"/>
                <c:pt idx="0">
                  <c:v>0.17857142857143107</c:v>
                </c:pt>
                <c:pt idx="1">
                  <c:v>0.10714285714285714</c:v>
                </c:pt>
                <c:pt idx="2">
                  <c:v>0.25</c:v>
                </c:pt>
                <c:pt idx="3">
                  <c:v>0.18518518518518701</c:v>
                </c:pt>
                <c:pt idx="4">
                  <c:v>0.14285714285714507</c:v>
                </c:pt>
                <c:pt idx="5">
                  <c:v>0.33333333333333331</c:v>
                </c:pt>
                <c:pt idx="6">
                  <c:v>0</c:v>
                </c:pt>
              </c:numCache>
            </c:numRef>
          </c:val>
        </c:ser>
        <c:ser>
          <c:idx val="2"/>
          <c:order val="2"/>
          <c:tx>
            <c:strRef>
              <c:f>'sta II'!$E$3</c:f>
              <c:strCache>
                <c:ptCount val="1"/>
                <c:pt idx="0">
                  <c:v>moyen</c:v>
                </c:pt>
              </c:strCache>
            </c:strRef>
          </c:tx>
          <c:invertIfNegative val="1"/>
          <c:cat>
            <c:strRef>
              <c:f>'sta II'!$B$4:$B$10</c:f>
              <c:strCache>
                <c:ptCount val="7"/>
                <c:pt idx="0">
                  <c:v>Polycopiés</c:v>
                </c:pt>
                <c:pt idx="1">
                  <c:v>Rétroprojecteur</c:v>
                </c:pt>
                <c:pt idx="2">
                  <c:v>Audio</c:v>
                </c:pt>
                <c:pt idx="3">
                  <c:v>Vidéo</c:v>
                </c:pt>
                <c:pt idx="4">
                  <c:v>EXAO</c:v>
                </c:pt>
                <c:pt idx="5">
                  <c:v>Internet</c:v>
                </c:pt>
                <c:pt idx="6">
                  <c:v>Tableau blanc interactif mobile</c:v>
                </c:pt>
              </c:strCache>
            </c:strRef>
          </c:cat>
          <c:val>
            <c:numRef>
              <c:f>'sta II'!$E$4:$E$10</c:f>
              <c:numCache>
                <c:formatCode>0%</c:formatCode>
                <c:ptCount val="7"/>
                <c:pt idx="0">
                  <c:v>0.28571428571429025</c:v>
                </c:pt>
                <c:pt idx="1">
                  <c:v>0.53571428571428559</c:v>
                </c:pt>
                <c:pt idx="2">
                  <c:v>0.25</c:v>
                </c:pt>
                <c:pt idx="3">
                  <c:v>0.2592592592592593</c:v>
                </c:pt>
                <c:pt idx="4">
                  <c:v>0.10714285714285714</c:v>
                </c:pt>
                <c:pt idx="5">
                  <c:v>0.2222222222222224</c:v>
                </c:pt>
                <c:pt idx="6">
                  <c:v>3.5714285714285712E-2</c:v>
                </c:pt>
              </c:numCache>
            </c:numRef>
          </c:val>
        </c:ser>
        <c:ser>
          <c:idx val="3"/>
          <c:order val="3"/>
          <c:tx>
            <c:strRef>
              <c:f>'sta II'!$F$3</c:f>
              <c:strCache>
                <c:ptCount val="1"/>
                <c:pt idx="0">
                  <c:v>Fréquemment</c:v>
                </c:pt>
              </c:strCache>
            </c:strRef>
          </c:tx>
          <c:invertIfNegative val="1"/>
          <c:cat>
            <c:strRef>
              <c:f>'sta II'!$B$4:$B$10</c:f>
              <c:strCache>
                <c:ptCount val="7"/>
                <c:pt idx="0">
                  <c:v>Polycopiés</c:v>
                </c:pt>
                <c:pt idx="1">
                  <c:v>Rétroprojecteur</c:v>
                </c:pt>
                <c:pt idx="2">
                  <c:v>Audio</c:v>
                </c:pt>
                <c:pt idx="3">
                  <c:v>Vidéo</c:v>
                </c:pt>
                <c:pt idx="4">
                  <c:v>EXAO</c:v>
                </c:pt>
                <c:pt idx="5">
                  <c:v>Internet</c:v>
                </c:pt>
                <c:pt idx="6">
                  <c:v>Tableau blanc interactif mobile</c:v>
                </c:pt>
              </c:strCache>
            </c:strRef>
          </c:cat>
          <c:val>
            <c:numRef>
              <c:f>'sta II'!$F$4:$F$10</c:f>
              <c:numCache>
                <c:formatCode>0%</c:formatCode>
                <c:ptCount val="7"/>
                <c:pt idx="0">
                  <c:v>0.35714285714286248</c:v>
                </c:pt>
                <c:pt idx="1">
                  <c:v>0.14285714285714507</c:v>
                </c:pt>
                <c:pt idx="2">
                  <c:v>3.5714285714285712E-2</c:v>
                </c:pt>
                <c:pt idx="3">
                  <c:v>7.4074074074074084E-2</c:v>
                </c:pt>
                <c:pt idx="4">
                  <c:v>0</c:v>
                </c:pt>
                <c:pt idx="5">
                  <c:v>7.4074074074074084E-2</c:v>
                </c:pt>
                <c:pt idx="6">
                  <c:v>0</c:v>
                </c:pt>
              </c:numCache>
            </c:numRef>
          </c:val>
        </c:ser>
        <c:dLbls>
          <c:showLegendKey val="0"/>
          <c:showVal val="0"/>
          <c:showCatName val="0"/>
          <c:showSerName val="0"/>
          <c:showPercent val="0"/>
          <c:showBubbleSize val="0"/>
        </c:dLbls>
        <c:gapWidth val="150"/>
        <c:axId val="81138048"/>
        <c:axId val="81139584"/>
      </c:barChart>
      <c:catAx>
        <c:axId val="81138048"/>
        <c:scaling>
          <c:orientation val="minMax"/>
        </c:scaling>
        <c:delete val="1"/>
        <c:axPos val="b"/>
        <c:majorTickMark val="none"/>
        <c:minorTickMark val="cross"/>
        <c:tickLblPos val="nextTo"/>
        <c:crossAx val="81139584"/>
        <c:crosses val="autoZero"/>
        <c:auto val="1"/>
        <c:lblAlgn val="ctr"/>
        <c:lblOffset val="100"/>
        <c:noMultiLvlLbl val="1"/>
      </c:catAx>
      <c:valAx>
        <c:axId val="81139584"/>
        <c:scaling>
          <c:orientation val="minMax"/>
        </c:scaling>
        <c:delete val="1"/>
        <c:axPos val="l"/>
        <c:majorGridlines/>
        <c:numFmt formatCode="0%" sourceLinked="1"/>
        <c:majorTickMark val="none"/>
        <c:minorTickMark val="cross"/>
        <c:tickLblPos val="nextTo"/>
        <c:crossAx val="81138048"/>
        <c:crosses val="autoZero"/>
        <c:crossBetween val="between"/>
      </c:valAx>
    </c:plotArea>
    <c:legend>
      <c:legendPos val="r"/>
      <c:layout>
        <c:manualLayout>
          <c:xMode val="edge"/>
          <c:yMode val="edge"/>
          <c:x val="0.83002945514662962"/>
          <c:y val="0.67524494220832265"/>
          <c:w val="0.16997054485337049"/>
          <c:h val="0.29950995256027785"/>
        </c:manualLayout>
      </c:layout>
      <c:overlay val="1"/>
    </c:legend>
    <c:plotVisOnly val="1"/>
    <c:dispBlanksAs val="gap"/>
    <c:showDLblsOverMax val="1"/>
  </c:chart>
  <c:spPr>
    <a:gradFill>
      <a:gsLst>
        <a:gs pos="53000">
          <a:srgbClr val="D4DEFF"/>
        </a:gs>
        <a:gs pos="83000">
          <a:srgbClr val="D4DEFF"/>
        </a:gs>
        <a:gs pos="59000">
          <a:srgbClr val="1F497D">
            <a:lumMod val="40000"/>
            <a:lumOff val="60000"/>
          </a:srgbClr>
        </a:gs>
      </a:gsLst>
      <a:lin ang="5400000" scaled="0"/>
    </a:gradFill>
  </c:spPr>
  <c:externalData r:id="rId1">
    <c:autoUpdate val="1"/>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1"/>
  <c:lang val="fr-FR"/>
  <c:roundedCorners val="1"/>
  <c:style val="26"/>
  <c:chart>
    <c:title>
      <c:tx>
        <c:rich>
          <a:bodyPr/>
          <a:lstStyle/>
          <a:p>
            <a:pPr>
              <a:defRPr/>
            </a:pPr>
            <a:r>
              <a:rPr lang="fr-FR" sz="1800" dirty="0" smtClean="0"/>
              <a:t>Le </a:t>
            </a:r>
            <a:r>
              <a:rPr lang="fr-FR" sz="1800" dirty="0"/>
              <a:t>degré de maîtrise des logiciels</a:t>
            </a:r>
            <a:endParaRPr lang="fr-FR" sz="1600" dirty="0"/>
          </a:p>
        </c:rich>
      </c:tx>
      <c:overlay val="1"/>
    </c:title>
    <c:autoTitleDeleted val="0"/>
    <c:plotArea>
      <c:layout>
        <c:manualLayout>
          <c:layoutTarget val="inner"/>
          <c:xMode val="edge"/>
          <c:yMode val="edge"/>
          <c:x val="7.6505217372758436E-2"/>
          <c:y val="0.12597854615999091"/>
          <c:w val="0.67672526252036036"/>
          <c:h val="0.42008085482206226"/>
        </c:manualLayout>
      </c:layout>
      <c:barChart>
        <c:barDir val="col"/>
        <c:grouping val="clustered"/>
        <c:varyColors val="1"/>
        <c:ser>
          <c:idx val="0"/>
          <c:order val="0"/>
          <c:tx>
            <c:strRef>
              <c:f>'sta II'!$C$11</c:f>
              <c:strCache>
                <c:ptCount val="1"/>
                <c:pt idx="0">
                  <c:v>Aucune connaissance</c:v>
                </c:pt>
              </c:strCache>
            </c:strRef>
          </c:tx>
          <c:invertIfNegative val="1"/>
          <c:cat>
            <c:strRef>
              <c:f>'sta II'!$B$12:$B$19</c:f>
              <c:strCache>
                <c:ptCount val="8"/>
                <c:pt idx="0">
                  <c:v>Logiciels de traitement de texte (ex : Word…)</c:v>
                </c:pt>
                <c:pt idx="1">
                  <c:v>Logiciels de tableur (ex : Excel…)</c:v>
                </c:pt>
                <c:pt idx="2">
                  <c:v>Logiciels de présentation (ex: power point,…)</c:v>
                </c:pt>
                <c:pt idx="3">
                  <c:v>Logiciels graphiques (ex: Paint, photoshop…)</c:v>
                </c:pt>
                <c:pt idx="4">
                  <c:v>Logiciels pour Internet (Internet explorer, MSN Messenger,…)</c:v>
                </c:pt>
                <c:pt idx="5">
                  <c:v>Logiciels de base de données (ex : Access)</c:v>
                </c:pt>
                <c:pt idx="6">
                  <c:v>Logiciels de programmation (ex : Pascal, JavaScript, Visual Basic,…)</c:v>
                </c:pt>
                <c:pt idx="7">
                  <c:v>Logiciels pour TBI (Tableau Blanc Interactif)</c:v>
                </c:pt>
              </c:strCache>
            </c:strRef>
          </c:cat>
          <c:val>
            <c:numRef>
              <c:f>'sta II'!$C$12:$C$19</c:f>
              <c:numCache>
                <c:formatCode>0%</c:formatCode>
                <c:ptCount val="8"/>
                <c:pt idx="0">
                  <c:v>0.18518518518518795</c:v>
                </c:pt>
                <c:pt idx="1">
                  <c:v>0.18518518518518795</c:v>
                </c:pt>
                <c:pt idx="2">
                  <c:v>0.22222222222222224</c:v>
                </c:pt>
                <c:pt idx="3">
                  <c:v>0.29629629629629628</c:v>
                </c:pt>
                <c:pt idx="4">
                  <c:v>0.18518518518518795</c:v>
                </c:pt>
                <c:pt idx="5">
                  <c:v>0.5185185185185186</c:v>
                </c:pt>
                <c:pt idx="6">
                  <c:v>0.5185185185185186</c:v>
                </c:pt>
                <c:pt idx="7">
                  <c:v>0.85185185185185264</c:v>
                </c:pt>
              </c:numCache>
            </c:numRef>
          </c:val>
        </c:ser>
        <c:ser>
          <c:idx val="1"/>
          <c:order val="1"/>
          <c:tx>
            <c:strRef>
              <c:f>'sta II'!$D$11</c:f>
              <c:strCache>
                <c:ptCount val="1"/>
                <c:pt idx="0">
                  <c:v>Débutant</c:v>
                </c:pt>
              </c:strCache>
            </c:strRef>
          </c:tx>
          <c:invertIfNegative val="1"/>
          <c:cat>
            <c:strRef>
              <c:f>'sta II'!$B$12:$B$19</c:f>
              <c:strCache>
                <c:ptCount val="8"/>
                <c:pt idx="0">
                  <c:v>Logiciels de traitement de texte (ex : Word…)</c:v>
                </c:pt>
                <c:pt idx="1">
                  <c:v>Logiciels de tableur (ex : Excel…)</c:v>
                </c:pt>
                <c:pt idx="2">
                  <c:v>Logiciels de présentation (ex: power point,…)</c:v>
                </c:pt>
                <c:pt idx="3">
                  <c:v>Logiciels graphiques (ex: Paint, photoshop…)</c:v>
                </c:pt>
                <c:pt idx="4">
                  <c:v>Logiciels pour Internet (Internet explorer, MSN Messenger,…)</c:v>
                </c:pt>
                <c:pt idx="5">
                  <c:v>Logiciels de base de données (ex : Access)</c:v>
                </c:pt>
                <c:pt idx="6">
                  <c:v>Logiciels de programmation (ex : Pascal, JavaScript, Visual Basic,…)</c:v>
                </c:pt>
                <c:pt idx="7">
                  <c:v>Logiciels pour TBI (Tableau Blanc Interactif)</c:v>
                </c:pt>
              </c:strCache>
            </c:strRef>
          </c:cat>
          <c:val>
            <c:numRef>
              <c:f>'sta II'!$D$12:$D$19</c:f>
              <c:numCache>
                <c:formatCode>0%</c:formatCode>
                <c:ptCount val="8"/>
                <c:pt idx="0">
                  <c:v>0</c:v>
                </c:pt>
                <c:pt idx="1">
                  <c:v>0.18518518518518795</c:v>
                </c:pt>
                <c:pt idx="2">
                  <c:v>0.11111111111111112</c:v>
                </c:pt>
                <c:pt idx="3">
                  <c:v>3.7037037037037125E-2</c:v>
                </c:pt>
                <c:pt idx="4">
                  <c:v>3.7037037037037125E-2</c:v>
                </c:pt>
                <c:pt idx="5">
                  <c:v>0.18518518518518795</c:v>
                </c:pt>
                <c:pt idx="6">
                  <c:v>0.11111111111111112</c:v>
                </c:pt>
                <c:pt idx="7">
                  <c:v>3.7037037037037125E-2</c:v>
                </c:pt>
              </c:numCache>
            </c:numRef>
          </c:val>
        </c:ser>
        <c:ser>
          <c:idx val="2"/>
          <c:order val="2"/>
          <c:tx>
            <c:strRef>
              <c:f>'sta II'!$E$11</c:f>
              <c:strCache>
                <c:ptCount val="1"/>
                <c:pt idx="0">
                  <c:v>Moyen</c:v>
                </c:pt>
              </c:strCache>
            </c:strRef>
          </c:tx>
          <c:invertIfNegative val="1"/>
          <c:cat>
            <c:strRef>
              <c:f>'sta II'!$B$12:$B$19</c:f>
              <c:strCache>
                <c:ptCount val="8"/>
                <c:pt idx="0">
                  <c:v>Logiciels de traitement de texte (ex : Word…)</c:v>
                </c:pt>
                <c:pt idx="1">
                  <c:v>Logiciels de tableur (ex : Excel…)</c:v>
                </c:pt>
                <c:pt idx="2">
                  <c:v>Logiciels de présentation (ex: power point,…)</c:v>
                </c:pt>
                <c:pt idx="3">
                  <c:v>Logiciels graphiques (ex: Paint, photoshop…)</c:v>
                </c:pt>
                <c:pt idx="4">
                  <c:v>Logiciels pour Internet (Internet explorer, MSN Messenger,…)</c:v>
                </c:pt>
                <c:pt idx="5">
                  <c:v>Logiciels de base de données (ex : Access)</c:v>
                </c:pt>
                <c:pt idx="6">
                  <c:v>Logiciels de programmation (ex : Pascal, JavaScript, Visual Basic,…)</c:v>
                </c:pt>
                <c:pt idx="7">
                  <c:v>Logiciels pour TBI (Tableau Blanc Interactif)</c:v>
                </c:pt>
              </c:strCache>
            </c:strRef>
          </c:cat>
          <c:val>
            <c:numRef>
              <c:f>'sta II'!$E$12:$E$19</c:f>
              <c:numCache>
                <c:formatCode>0%</c:formatCode>
                <c:ptCount val="8"/>
                <c:pt idx="0">
                  <c:v>0.18518518518518795</c:v>
                </c:pt>
                <c:pt idx="1">
                  <c:v>0.29629629629629628</c:v>
                </c:pt>
                <c:pt idx="2">
                  <c:v>0.11111111111111112</c:v>
                </c:pt>
                <c:pt idx="3">
                  <c:v>0.40740740740740738</c:v>
                </c:pt>
                <c:pt idx="4">
                  <c:v>0.14814814814814894</c:v>
                </c:pt>
                <c:pt idx="5">
                  <c:v>0.2592592592592593</c:v>
                </c:pt>
                <c:pt idx="6">
                  <c:v>0.22222222222222224</c:v>
                </c:pt>
                <c:pt idx="7">
                  <c:v>3.7037037037037125E-2</c:v>
                </c:pt>
              </c:numCache>
            </c:numRef>
          </c:val>
        </c:ser>
        <c:ser>
          <c:idx val="3"/>
          <c:order val="3"/>
          <c:tx>
            <c:strRef>
              <c:f>'sta II'!$F$11</c:f>
              <c:strCache>
                <c:ptCount val="1"/>
                <c:pt idx="0">
                  <c:v>Bon</c:v>
                </c:pt>
              </c:strCache>
            </c:strRef>
          </c:tx>
          <c:invertIfNegative val="1"/>
          <c:cat>
            <c:strRef>
              <c:f>'sta II'!$B$12:$B$19</c:f>
              <c:strCache>
                <c:ptCount val="8"/>
                <c:pt idx="0">
                  <c:v>Logiciels de traitement de texte (ex : Word…)</c:v>
                </c:pt>
                <c:pt idx="1">
                  <c:v>Logiciels de tableur (ex : Excel…)</c:v>
                </c:pt>
                <c:pt idx="2">
                  <c:v>Logiciels de présentation (ex: power point,…)</c:v>
                </c:pt>
                <c:pt idx="3">
                  <c:v>Logiciels graphiques (ex: Paint, photoshop…)</c:v>
                </c:pt>
                <c:pt idx="4">
                  <c:v>Logiciels pour Internet (Internet explorer, MSN Messenger,…)</c:v>
                </c:pt>
                <c:pt idx="5">
                  <c:v>Logiciels de base de données (ex : Access)</c:v>
                </c:pt>
                <c:pt idx="6">
                  <c:v>Logiciels de programmation (ex : Pascal, JavaScript, Visual Basic,…)</c:v>
                </c:pt>
                <c:pt idx="7">
                  <c:v>Logiciels pour TBI (Tableau Blanc Interactif)</c:v>
                </c:pt>
              </c:strCache>
            </c:strRef>
          </c:cat>
          <c:val>
            <c:numRef>
              <c:f>'sta II'!$F$12:$F$19</c:f>
              <c:numCache>
                <c:formatCode>0%</c:formatCode>
                <c:ptCount val="8"/>
                <c:pt idx="0">
                  <c:v>0.5185185185185186</c:v>
                </c:pt>
                <c:pt idx="1">
                  <c:v>0.37037037037038067</c:v>
                </c:pt>
                <c:pt idx="2">
                  <c:v>0.37037037037038067</c:v>
                </c:pt>
                <c:pt idx="3">
                  <c:v>0.2592592592592593</c:v>
                </c:pt>
                <c:pt idx="4">
                  <c:v>0.5185185185185186</c:v>
                </c:pt>
                <c:pt idx="5">
                  <c:v>3.7037037037037125E-2</c:v>
                </c:pt>
                <c:pt idx="6">
                  <c:v>0.14814814814814894</c:v>
                </c:pt>
                <c:pt idx="7">
                  <c:v>7.4074074074074084E-2</c:v>
                </c:pt>
              </c:numCache>
            </c:numRef>
          </c:val>
        </c:ser>
        <c:ser>
          <c:idx val="4"/>
          <c:order val="4"/>
          <c:tx>
            <c:strRef>
              <c:f>'sta II'!$G$11</c:f>
              <c:strCache>
                <c:ptCount val="1"/>
                <c:pt idx="0">
                  <c:v>Expert</c:v>
                </c:pt>
              </c:strCache>
            </c:strRef>
          </c:tx>
          <c:invertIfNegative val="1"/>
          <c:cat>
            <c:strRef>
              <c:f>'sta II'!$B$12:$B$19</c:f>
              <c:strCache>
                <c:ptCount val="8"/>
                <c:pt idx="0">
                  <c:v>Logiciels de traitement de texte (ex : Word…)</c:v>
                </c:pt>
                <c:pt idx="1">
                  <c:v>Logiciels de tableur (ex : Excel…)</c:v>
                </c:pt>
                <c:pt idx="2">
                  <c:v>Logiciels de présentation (ex: power point,…)</c:v>
                </c:pt>
                <c:pt idx="3">
                  <c:v>Logiciels graphiques (ex: Paint, photoshop…)</c:v>
                </c:pt>
                <c:pt idx="4">
                  <c:v>Logiciels pour Internet (Internet explorer, MSN Messenger,…)</c:v>
                </c:pt>
                <c:pt idx="5">
                  <c:v>Logiciels de base de données (ex : Access)</c:v>
                </c:pt>
                <c:pt idx="6">
                  <c:v>Logiciels de programmation (ex : Pascal, JavaScript, Visual Basic,…)</c:v>
                </c:pt>
                <c:pt idx="7">
                  <c:v>Logiciels pour TBI (Tableau Blanc Interactif)</c:v>
                </c:pt>
              </c:strCache>
            </c:strRef>
          </c:cat>
          <c:val>
            <c:numRef>
              <c:f>'sta II'!$G$12:$G$19</c:f>
              <c:numCache>
                <c:formatCode>0%</c:formatCode>
                <c:ptCount val="8"/>
                <c:pt idx="0">
                  <c:v>0.14814814814814894</c:v>
                </c:pt>
                <c:pt idx="1">
                  <c:v>0</c:v>
                </c:pt>
                <c:pt idx="2">
                  <c:v>0.22222222222222224</c:v>
                </c:pt>
                <c:pt idx="3">
                  <c:v>3.7037037037037125E-2</c:v>
                </c:pt>
                <c:pt idx="4">
                  <c:v>0.14814814814814894</c:v>
                </c:pt>
                <c:pt idx="5">
                  <c:v>0</c:v>
                </c:pt>
                <c:pt idx="6">
                  <c:v>0</c:v>
                </c:pt>
                <c:pt idx="7">
                  <c:v>0</c:v>
                </c:pt>
              </c:numCache>
            </c:numRef>
          </c:val>
        </c:ser>
        <c:dLbls>
          <c:showLegendKey val="0"/>
          <c:showVal val="0"/>
          <c:showCatName val="0"/>
          <c:showSerName val="0"/>
          <c:showPercent val="0"/>
          <c:showBubbleSize val="0"/>
        </c:dLbls>
        <c:gapWidth val="150"/>
        <c:axId val="81205504"/>
        <c:axId val="81207296"/>
      </c:barChart>
      <c:catAx>
        <c:axId val="81205504"/>
        <c:scaling>
          <c:orientation val="minMax"/>
        </c:scaling>
        <c:delete val="1"/>
        <c:axPos val="b"/>
        <c:majorTickMark val="none"/>
        <c:minorTickMark val="cross"/>
        <c:tickLblPos val="nextTo"/>
        <c:crossAx val="81207296"/>
        <c:crosses val="autoZero"/>
        <c:auto val="1"/>
        <c:lblAlgn val="ctr"/>
        <c:lblOffset val="100"/>
        <c:noMultiLvlLbl val="1"/>
      </c:catAx>
      <c:valAx>
        <c:axId val="81207296"/>
        <c:scaling>
          <c:orientation val="minMax"/>
        </c:scaling>
        <c:delete val="1"/>
        <c:axPos val="l"/>
        <c:majorGridlines/>
        <c:numFmt formatCode="0%" sourceLinked="1"/>
        <c:majorTickMark val="none"/>
        <c:minorTickMark val="cross"/>
        <c:tickLblPos val="nextTo"/>
        <c:crossAx val="81205504"/>
        <c:crosses val="autoZero"/>
        <c:crossBetween val="between"/>
      </c:valAx>
    </c:plotArea>
    <c:legend>
      <c:legendPos val="r"/>
      <c:layout>
        <c:manualLayout>
          <c:xMode val="edge"/>
          <c:yMode val="edge"/>
          <c:x val="0.77421741614630679"/>
          <c:y val="0.68712364032773299"/>
          <c:w val="0.22363573971458767"/>
          <c:h val="0.31169176997896447"/>
        </c:manualLayout>
      </c:layout>
      <c:overlay val="1"/>
    </c:legend>
    <c:plotVisOnly val="1"/>
    <c:dispBlanksAs val="gap"/>
    <c:showDLblsOverMax val="1"/>
  </c:chart>
  <c:spPr>
    <a:gradFill>
      <a:gsLst>
        <a:gs pos="53000">
          <a:srgbClr val="D4DEFF"/>
        </a:gs>
        <a:gs pos="83000">
          <a:srgbClr val="D4DEFF"/>
        </a:gs>
        <a:gs pos="59000">
          <a:srgbClr val="1F497D">
            <a:lumMod val="40000"/>
            <a:lumOff val="60000"/>
          </a:srgbClr>
        </a:gs>
      </a:gsLst>
      <a:lin ang="5400000" scaled="0"/>
    </a:gradFill>
  </c:spPr>
  <c:externalData r:id="rId1">
    <c:autoUpdate val="1"/>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1"/>
  <c:lang val="fr-FR"/>
  <c:roundedCorners val="1"/>
  <c:style val="2"/>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ysClr val="windowText" lastClr="000000"/>
                </a:solidFill>
                <a:latin typeface="+mn-lt"/>
                <a:ea typeface="+mn-ea"/>
                <a:cs typeface="+mn-cs"/>
              </a:defRPr>
            </a:pPr>
            <a:r>
              <a:rPr lang="fr-FR" sz="1800" b="1"/>
              <a:t>L</a:t>
            </a:r>
            <a:r>
              <a:rPr lang="fr-FR" sz="1800" b="1" smtClean="0"/>
              <a:t>a </a:t>
            </a:r>
            <a:r>
              <a:rPr lang="fr-FR" sz="1800" b="1"/>
              <a:t>disponibilité du Salle informatique </a:t>
            </a:r>
            <a:endParaRPr lang="fr-FR" sz="1800"/>
          </a:p>
        </c:rich>
      </c:tx>
      <c:overlay val="1"/>
    </c:title>
    <c:autoTitleDeleted val="0"/>
    <c:view3D>
      <c:rotX val="0"/>
      <c:rotY val="0"/>
      <c:rAngAx val="1"/>
    </c:view3D>
    <c:floor>
      <c:thickness val="0"/>
    </c:floor>
    <c:sideWall>
      <c:thickness val="0"/>
    </c:sideWall>
    <c:backWall>
      <c:thickness val="0"/>
    </c:backWall>
    <c:plotArea>
      <c:layout/>
      <c:bar3DChart>
        <c:barDir val="col"/>
        <c:grouping val="clustered"/>
        <c:varyColors val="1"/>
        <c:ser>
          <c:idx val="0"/>
          <c:order val="0"/>
          <c:tx>
            <c:strRef>
              <c:f>'sta II'!$I$29</c:f>
              <c:strCache>
                <c:ptCount val="1"/>
                <c:pt idx="0">
                  <c:v>Dans la classe, est-ce que vous utilisez les TICE</c:v>
                </c:pt>
              </c:strCache>
            </c:strRef>
          </c:tx>
          <c:invertIfNegative val="1"/>
          <c:cat>
            <c:strRef>
              <c:f>'sta II'!$J$28:$K$28</c:f>
              <c:strCache>
                <c:ptCount val="2"/>
                <c:pt idx="0">
                  <c:v>non</c:v>
                </c:pt>
                <c:pt idx="1">
                  <c:v>oui</c:v>
                </c:pt>
              </c:strCache>
            </c:strRef>
          </c:cat>
          <c:val>
            <c:numRef>
              <c:f>'sta II'!$J$29:$K$29</c:f>
              <c:numCache>
                <c:formatCode>0%</c:formatCode>
                <c:ptCount val="2"/>
                <c:pt idx="0">
                  <c:v>0.22000000000000003</c:v>
                </c:pt>
                <c:pt idx="1">
                  <c:v>0.78</c:v>
                </c:pt>
              </c:numCache>
            </c:numRef>
          </c:val>
        </c:ser>
        <c:dLbls>
          <c:showLegendKey val="0"/>
          <c:showVal val="0"/>
          <c:showCatName val="0"/>
          <c:showSerName val="0"/>
          <c:showPercent val="0"/>
          <c:showBubbleSize val="0"/>
        </c:dLbls>
        <c:gapWidth val="150"/>
        <c:shape val="cylinder"/>
        <c:axId val="81237888"/>
        <c:axId val="81239424"/>
        <c:axId val="0"/>
      </c:bar3DChart>
      <c:catAx>
        <c:axId val="81237888"/>
        <c:scaling>
          <c:orientation val="minMax"/>
        </c:scaling>
        <c:delete val="1"/>
        <c:axPos val="b"/>
        <c:majorTickMark val="cross"/>
        <c:minorTickMark val="cross"/>
        <c:tickLblPos val="nextTo"/>
        <c:crossAx val="81239424"/>
        <c:crosses val="autoZero"/>
        <c:auto val="1"/>
        <c:lblAlgn val="ctr"/>
        <c:lblOffset val="100"/>
        <c:noMultiLvlLbl val="1"/>
      </c:catAx>
      <c:valAx>
        <c:axId val="81239424"/>
        <c:scaling>
          <c:orientation val="minMax"/>
        </c:scaling>
        <c:delete val="1"/>
        <c:axPos val="l"/>
        <c:majorGridlines/>
        <c:numFmt formatCode="0%" sourceLinked="1"/>
        <c:majorTickMark val="cross"/>
        <c:minorTickMark val="cross"/>
        <c:tickLblPos val="nextTo"/>
        <c:crossAx val="81237888"/>
        <c:crosses val="autoZero"/>
        <c:crossBetween val="between"/>
      </c:valAx>
    </c:plotArea>
    <c:plotVisOnly val="1"/>
    <c:dispBlanksAs val="gap"/>
    <c:showDLblsOverMax val="1"/>
  </c:chart>
  <c:externalData r:id="rId1">
    <c:autoUpdate val="1"/>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1"/>
  <c:lang val="fr-FR"/>
  <c:roundedCorners val="1"/>
  <c:style val="2"/>
  <c:chart>
    <c:title>
      <c:layout>
        <c:manualLayout>
          <c:xMode val="edge"/>
          <c:yMode val="edge"/>
          <c:x val="0.25681553284626368"/>
          <c:y val="1.5873015873015879E-2"/>
        </c:manualLayout>
      </c:layout>
      <c:overlay val="1"/>
    </c:title>
    <c:autoTitleDeleted val="0"/>
    <c:view3D>
      <c:rotX val="0"/>
      <c:rotY val="0"/>
      <c:rAngAx val="1"/>
    </c:view3D>
    <c:floor>
      <c:thickness val="0"/>
    </c:floor>
    <c:sideWall>
      <c:thickness val="0"/>
    </c:sideWall>
    <c:backWall>
      <c:thickness val="0"/>
    </c:backWall>
    <c:plotArea>
      <c:layout/>
      <c:bar3DChart>
        <c:barDir val="col"/>
        <c:grouping val="clustered"/>
        <c:varyColors val="1"/>
        <c:ser>
          <c:idx val="0"/>
          <c:order val="0"/>
          <c:tx>
            <c:strRef>
              <c:f>staIII!$G$15</c:f>
              <c:strCache>
                <c:ptCount val="1"/>
                <c:pt idx="0">
                  <c:v>Nature de la formation à distance</c:v>
                </c:pt>
              </c:strCache>
            </c:strRef>
          </c:tx>
          <c:invertIfNegative val="1"/>
          <c:cat>
            <c:strRef>
              <c:f>staIII!$H$14:$I$14</c:f>
              <c:strCache>
                <c:ptCount val="2"/>
                <c:pt idx="0">
                  <c:v>formation assistée.</c:v>
                </c:pt>
                <c:pt idx="1">
                  <c:v>formation autonome.</c:v>
                </c:pt>
              </c:strCache>
            </c:strRef>
          </c:cat>
          <c:val>
            <c:numRef>
              <c:f>staIII!$H$15:$I$15</c:f>
              <c:numCache>
                <c:formatCode>0%</c:formatCode>
                <c:ptCount val="2"/>
                <c:pt idx="0">
                  <c:v>0.15000000000000024</c:v>
                </c:pt>
                <c:pt idx="1">
                  <c:v>0.85000000000000064</c:v>
                </c:pt>
              </c:numCache>
            </c:numRef>
          </c:val>
        </c:ser>
        <c:dLbls>
          <c:showLegendKey val="0"/>
          <c:showVal val="0"/>
          <c:showCatName val="0"/>
          <c:showSerName val="0"/>
          <c:showPercent val="0"/>
          <c:showBubbleSize val="0"/>
        </c:dLbls>
        <c:gapWidth val="150"/>
        <c:shape val="cylinder"/>
        <c:axId val="81794560"/>
        <c:axId val="81796096"/>
        <c:axId val="0"/>
      </c:bar3DChart>
      <c:catAx>
        <c:axId val="81794560"/>
        <c:scaling>
          <c:orientation val="minMax"/>
        </c:scaling>
        <c:delete val="1"/>
        <c:axPos val="b"/>
        <c:numFmt formatCode="General" sourceLinked="1"/>
        <c:majorTickMark val="cross"/>
        <c:minorTickMark val="cross"/>
        <c:tickLblPos val="nextTo"/>
        <c:crossAx val="81796096"/>
        <c:crosses val="autoZero"/>
        <c:auto val="1"/>
        <c:lblAlgn val="ctr"/>
        <c:lblOffset val="100"/>
        <c:noMultiLvlLbl val="1"/>
      </c:catAx>
      <c:valAx>
        <c:axId val="81796096"/>
        <c:scaling>
          <c:orientation val="minMax"/>
        </c:scaling>
        <c:delete val="1"/>
        <c:axPos val="l"/>
        <c:majorGridlines/>
        <c:numFmt formatCode="0%" sourceLinked="1"/>
        <c:majorTickMark val="cross"/>
        <c:minorTickMark val="cross"/>
        <c:tickLblPos val="nextTo"/>
        <c:crossAx val="81794560"/>
        <c:crosses val="autoZero"/>
        <c:crossBetween val="between"/>
      </c:valAx>
    </c:plotArea>
    <c:plotVisOnly val="1"/>
    <c:dispBlanksAs val="gap"/>
    <c:showDLblsOverMax val="1"/>
  </c:chart>
  <c:externalData r:id="rId1">
    <c:autoUpdate val="1"/>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1"/>
  <c:lang val="fr-FR"/>
  <c:roundedCorners val="1"/>
  <c:style val="26"/>
  <c:chart>
    <c:title>
      <c:overlay val="1"/>
    </c:title>
    <c:autoTitleDeleted val="0"/>
    <c:plotArea>
      <c:layout/>
      <c:pieChart>
        <c:varyColors val="1"/>
        <c:ser>
          <c:idx val="0"/>
          <c:order val="0"/>
          <c:tx>
            <c:strRef>
              <c:f>staIII!$N$9</c:f>
              <c:strCache>
                <c:ptCount val="1"/>
                <c:pt idx="0">
                  <c:v>pourcentage de bénéficiers d’une formation à distance</c:v>
                </c:pt>
              </c:strCache>
            </c:strRef>
          </c:tx>
          <c:explosion val="11"/>
          <c:dLbls>
            <c:showLegendKey val="1"/>
            <c:showVal val="1"/>
            <c:showCatName val="1"/>
            <c:showSerName val="1"/>
            <c:showPercent val="1"/>
            <c:showBubbleSize val="1"/>
            <c:showLeaderLines val="1"/>
          </c:dLbls>
          <c:cat>
            <c:strRef>
              <c:f>staIII!$O$8:$P$8</c:f>
              <c:strCache>
                <c:ptCount val="2"/>
                <c:pt idx="0">
                  <c:v>bénéficié</c:v>
                </c:pt>
                <c:pt idx="1">
                  <c:v>Non pas bénéficié</c:v>
                </c:pt>
              </c:strCache>
            </c:strRef>
          </c:cat>
          <c:val>
            <c:numRef>
              <c:f>staIII!$O$9:$P$9</c:f>
              <c:numCache>
                <c:formatCode>0%</c:formatCode>
                <c:ptCount val="2"/>
                <c:pt idx="0">
                  <c:v>0.15000000000000024</c:v>
                </c:pt>
                <c:pt idx="1">
                  <c:v>0.85000000000000064</c:v>
                </c:pt>
              </c:numCache>
            </c:numRef>
          </c:val>
        </c:ser>
        <c:dLbls>
          <c:showLegendKey val="1"/>
          <c:showVal val="1"/>
          <c:showCatName val="1"/>
          <c:showSerName val="1"/>
          <c:showPercent val="1"/>
          <c:showBubbleSize val="1"/>
          <c:showLeaderLines val="1"/>
        </c:dLbls>
        <c:firstSliceAng val="0"/>
      </c:pieChart>
    </c:plotArea>
    <c:legend>
      <c:legendPos val="r"/>
      <c:overlay val="1"/>
    </c:legend>
    <c:plotVisOnly val="1"/>
    <c:dispBlanksAs val="zero"/>
    <c:showDLblsOverMax val="1"/>
  </c:chart>
  <c:externalData r:id="rId1">
    <c:autoUpdate val="1"/>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C6A4E7-B6C4-4F64-B564-88307B440A4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6FB7DD0A-3363-425B-A7CA-93219A7CDC7A}">
      <dgm:prSet phldrT="[Texte]" custT="1"/>
      <dgm:spPr/>
      <dgm:t>
        <a:bodyPr/>
        <a:lstStyle/>
        <a:p>
          <a:endParaRPr lang="fr-FR" sz="2400" b="1" dirty="0"/>
        </a:p>
      </dgm:t>
    </dgm:pt>
    <dgm:pt modelId="{EEABCA88-7835-460E-96D3-CE503BCFD606}" type="parTrans" cxnId="{A69D9191-1780-44C6-933B-11E6BE836F12}">
      <dgm:prSet/>
      <dgm:spPr/>
      <dgm:t>
        <a:bodyPr/>
        <a:lstStyle/>
        <a:p>
          <a:endParaRPr lang="fr-FR"/>
        </a:p>
      </dgm:t>
    </dgm:pt>
    <dgm:pt modelId="{A9EAF5D3-4B18-43DD-A410-AE553EA1E9C6}" type="sibTrans" cxnId="{A69D9191-1780-44C6-933B-11E6BE836F12}">
      <dgm:prSet/>
      <dgm:spPr/>
      <dgm:t>
        <a:bodyPr/>
        <a:lstStyle/>
        <a:p>
          <a:endParaRPr lang="fr-FR"/>
        </a:p>
      </dgm:t>
    </dgm:pt>
    <dgm:pt modelId="{95D471A6-4936-4766-98AA-B60800971E91}">
      <dgm:prSet phldrT="[Texte]" custT="1"/>
      <dgm:spPr/>
      <dgm:t>
        <a:bodyPr/>
        <a:lstStyle/>
        <a:p>
          <a:r>
            <a:rPr lang="fr-CA" sz="2000" b="1" dirty="0" smtClean="0">
              <a:solidFill>
                <a:srgbClr val="C00000"/>
              </a:solidFill>
              <a:latin typeface="+mj-lt"/>
            </a:rPr>
            <a:t>TICE  et l’apprentissage</a:t>
          </a:r>
          <a:r>
            <a:rPr lang="fr-FR" sz="2000" b="1" dirty="0" smtClean="0">
              <a:solidFill>
                <a:srgbClr val="C00000"/>
              </a:solidFill>
              <a:latin typeface="+mj-lt"/>
            </a:rPr>
            <a:t> </a:t>
          </a:r>
          <a:endParaRPr lang="fr-FR" sz="2000" b="1" dirty="0">
            <a:solidFill>
              <a:srgbClr val="C00000"/>
            </a:solidFill>
            <a:latin typeface="+mj-lt"/>
          </a:endParaRPr>
        </a:p>
      </dgm:t>
    </dgm:pt>
    <dgm:pt modelId="{D0736A84-1E4D-481E-A494-7E52FDE1A998}" type="parTrans" cxnId="{E83DFCF3-3A27-447E-8959-A5C1B92E1645}">
      <dgm:prSet/>
      <dgm:spPr/>
      <dgm:t>
        <a:bodyPr/>
        <a:lstStyle/>
        <a:p>
          <a:endParaRPr lang="fr-FR"/>
        </a:p>
      </dgm:t>
    </dgm:pt>
    <dgm:pt modelId="{7008B672-22E3-498A-8DE4-A918FA2841C1}" type="sibTrans" cxnId="{E83DFCF3-3A27-447E-8959-A5C1B92E1645}">
      <dgm:prSet/>
      <dgm:spPr/>
      <dgm:t>
        <a:bodyPr/>
        <a:lstStyle/>
        <a:p>
          <a:endParaRPr lang="fr-FR"/>
        </a:p>
      </dgm:t>
    </dgm:pt>
    <dgm:pt modelId="{8E591A8C-95AB-4F6E-941E-3F8E91BD32A5}">
      <dgm:prSet phldrT="[Texte]" custT="1"/>
      <dgm:spPr/>
      <dgm:t>
        <a:bodyPr/>
        <a:lstStyle/>
        <a:p>
          <a:endParaRPr lang="fr-FR" sz="2400" b="1" dirty="0"/>
        </a:p>
      </dgm:t>
    </dgm:pt>
    <dgm:pt modelId="{146C08D1-5DF7-4FC3-B5FF-58E76677CC2E}" type="parTrans" cxnId="{BC5AFF2D-A5ED-4405-BF87-EC05ED2EFB57}">
      <dgm:prSet/>
      <dgm:spPr/>
      <dgm:t>
        <a:bodyPr/>
        <a:lstStyle/>
        <a:p>
          <a:endParaRPr lang="fr-FR"/>
        </a:p>
      </dgm:t>
    </dgm:pt>
    <dgm:pt modelId="{F4FED611-ABBF-4D95-8E24-A8C457C9BD9B}" type="sibTrans" cxnId="{BC5AFF2D-A5ED-4405-BF87-EC05ED2EFB57}">
      <dgm:prSet/>
      <dgm:spPr/>
      <dgm:t>
        <a:bodyPr/>
        <a:lstStyle/>
        <a:p>
          <a:endParaRPr lang="fr-FR"/>
        </a:p>
      </dgm:t>
    </dgm:pt>
    <dgm:pt modelId="{DB45A750-4CBE-42A7-B483-283A737D0826}">
      <dgm:prSet phldrT="[Texte]" custT="1"/>
      <dgm:spPr/>
      <dgm:t>
        <a:bodyPr/>
        <a:lstStyle/>
        <a:p>
          <a:endParaRPr lang="fr-FR" sz="2400" b="1" dirty="0"/>
        </a:p>
      </dgm:t>
    </dgm:pt>
    <dgm:pt modelId="{A2C3453E-EC2F-407B-B3CC-922E912FECBA}" type="parTrans" cxnId="{6F30D230-DFF9-424D-91B1-352ACC3981F2}">
      <dgm:prSet/>
      <dgm:spPr/>
      <dgm:t>
        <a:bodyPr/>
        <a:lstStyle/>
        <a:p>
          <a:endParaRPr lang="fr-FR"/>
        </a:p>
      </dgm:t>
    </dgm:pt>
    <dgm:pt modelId="{F99E3F23-3D65-43D8-8183-364195CEBF19}" type="sibTrans" cxnId="{6F30D230-DFF9-424D-91B1-352ACC3981F2}">
      <dgm:prSet/>
      <dgm:spPr/>
      <dgm:t>
        <a:bodyPr/>
        <a:lstStyle/>
        <a:p>
          <a:endParaRPr lang="fr-FR"/>
        </a:p>
      </dgm:t>
    </dgm:pt>
    <dgm:pt modelId="{FB15ED63-076A-4F87-8097-1A2C7C8BE8E9}">
      <dgm:prSet custT="1"/>
      <dgm:spPr/>
      <dgm:t>
        <a:bodyPr/>
        <a:lstStyle/>
        <a:p>
          <a:r>
            <a:rPr lang="fr-FR" sz="2000" b="1" dirty="0" smtClean="0">
              <a:solidFill>
                <a:srgbClr val="C00000"/>
              </a:solidFill>
            </a:rPr>
            <a:t>Les différents types de TICE</a:t>
          </a:r>
          <a:endParaRPr lang="fr-FR" sz="2000" b="1" dirty="0">
            <a:solidFill>
              <a:srgbClr val="C00000"/>
            </a:solidFill>
          </a:endParaRPr>
        </a:p>
      </dgm:t>
    </dgm:pt>
    <dgm:pt modelId="{82ACC6A7-6D87-4521-A49C-2DBB0ABEDD50}" type="parTrans" cxnId="{B2D852BD-1381-4118-B626-BD8BA5FA697A}">
      <dgm:prSet/>
      <dgm:spPr/>
      <dgm:t>
        <a:bodyPr/>
        <a:lstStyle/>
        <a:p>
          <a:endParaRPr lang="fr-FR"/>
        </a:p>
      </dgm:t>
    </dgm:pt>
    <dgm:pt modelId="{8F902CA3-F07D-404A-A256-6FA4476D3D30}" type="sibTrans" cxnId="{B2D852BD-1381-4118-B626-BD8BA5FA697A}">
      <dgm:prSet/>
      <dgm:spPr/>
      <dgm:t>
        <a:bodyPr/>
        <a:lstStyle/>
        <a:p>
          <a:endParaRPr lang="fr-FR"/>
        </a:p>
      </dgm:t>
    </dgm:pt>
    <dgm:pt modelId="{F57E8FB7-550D-4ABC-9AC0-78925BDE057C}">
      <dgm:prSet custT="1"/>
      <dgm:spPr/>
      <dgm:t>
        <a:bodyPr/>
        <a:lstStyle/>
        <a:p>
          <a:r>
            <a:rPr lang="fr-FR" sz="2000" b="1" dirty="0" smtClean="0">
              <a:solidFill>
                <a:srgbClr val="C00000"/>
              </a:solidFill>
              <a:latin typeface="+mj-lt"/>
              <a:cs typeface="Times New Roman" pitchFamily="18" charset="0"/>
            </a:rPr>
            <a:t>Impact des TICE sur les élèves et les enseignants</a:t>
          </a:r>
          <a:r>
            <a:rPr lang="fr-FR" sz="2000" b="1" dirty="0" smtClean="0">
              <a:solidFill>
                <a:srgbClr val="C00000"/>
              </a:solidFill>
              <a:latin typeface="+mj-lt"/>
            </a:rPr>
            <a:t> </a:t>
          </a:r>
          <a:endParaRPr lang="fr-FR" sz="2000" b="1" dirty="0">
            <a:solidFill>
              <a:srgbClr val="C00000"/>
            </a:solidFill>
            <a:latin typeface="+mj-lt"/>
          </a:endParaRPr>
        </a:p>
      </dgm:t>
    </dgm:pt>
    <dgm:pt modelId="{C4BC979C-3ACA-4FC7-A270-9DCC42ED6A7A}" type="parTrans" cxnId="{77EFB60E-B5BF-4C73-A508-9B9AFB8DABF4}">
      <dgm:prSet/>
      <dgm:spPr/>
      <dgm:t>
        <a:bodyPr/>
        <a:lstStyle/>
        <a:p>
          <a:endParaRPr lang="fr-FR"/>
        </a:p>
      </dgm:t>
    </dgm:pt>
    <dgm:pt modelId="{C44DF08B-C22B-43F5-BC36-8EC99A0D2DC9}" type="sibTrans" cxnId="{77EFB60E-B5BF-4C73-A508-9B9AFB8DABF4}">
      <dgm:prSet/>
      <dgm:spPr/>
      <dgm:t>
        <a:bodyPr/>
        <a:lstStyle/>
        <a:p>
          <a:endParaRPr lang="fr-FR"/>
        </a:p>
      </dgm:t>
    </dgm:pt>
    <dgm:pt modelId="{55ED4522-4054-42D6-A2AC-17331865988A}">
      <dgm:prSet custT="1"/>
      <dgm:spPr/>
      <dgm:t>
        <a:bodyPr/>
        <a:lstStyle/>
        <a:p>
          <a:r>
            <a:rPr lang="fr-FR" sz="1800" b="1" dirty="0" smtClean="0">
              <a:solidFill>
                <a:srgbClr val="C00000"/>
              </a:solidFill>
            </a:rPr>
            <a:t>Compétences et approches des enseignants vis-à-vis des TICE</a:t>
          </a:r>
          <a:endParaRPr lang="fr-FR" sz="1800" b="1" dirty="0"/>
        </a:p>
      </dgm:t>
    </dgm:pt>
    <dgm:pt modelId="{F91FE2E1-EC2C-48C4-BF24-F65471E5C464}" type="parTrans" cxnId="{065BEEE1-85F0-4128-BEFF-4EF3A204E021}">
      <dgm:prSet/>
      <dgm:spPr/>
      <dgm:t>
        <a:bodyPr/>
        <a:lstStyle/>
        <a:p>
          <a:endParaRPr lang="fr-FR"/>
        </a:p>
      </dgm:t>
    </dgm:pt>
    <dgm:pt modelId="{955AF044-8703-4102-9B6F-102E5B6CF26A}" type="sibTrans" cxnId="{065BEEE1-85F0-4128-BEFF-4EF3A204E021}">
      <dgm:prSet/>
      <dgm:spPr/>
      <dgm:t>
        <a:bodyPr/>
        <a:lstStyle/>
        <a:p>
          <a:endParaRPr lang="fr-FR"/>
        </a:p>
      </dgm:t>
    </dgm:pt>
    <dgm:pt modelId="{CAA7254F-BBF5-4348-B2FF-F83A086EBBDE}">
      <dgm:prSet custT="1"/>
      <dgm:spPr/>
      <dgm:t>
        <a:bodyPr/>
        <a:lstStyle/>
        <a:p>
          <a:r>
            <a:rPr lang="fr-FR" sz="1800" b="1" dirty="0" smtClean="0">
              <a:solidFill>
                <a:srgbClr val="C00000"/>
              </a:solidFill>
            </a:rPr>
            <a:t>Connaissance et formation  des enseignants vis-à-vis des TICE  </a:t>
          </a:r>
          <a:endParaRPr lang="fr-FR" sz="1800" b="1" dirty="0">
            <a:solidFill>
              <a:srgbClr val="C00000"/>
            </a:solidFill>
          </a:endParaRPr>
        </a:p>
      </dgm:t>
    </dgm:pt>
    <dgm:pt modelId="{49C48AE6-FF32-41B4-95A0-13FE131CEAA1}" type="parTrans" cxnId="{7A46686C-236F-4701-85C2-0AF78732CE82}">
      <dgm:prSet/>
      <dgm:spPr/>
      <dgm:t>
        <a:bodyPr/>
        <a:lstStyle/>
        <a:p>
          <a:endParaRPr lang="fr-FR"/>
        </a:p>
      </dgm:t>
    </dgm:pt>
    <dgm:pt modelId="{F9EC2A7D-1EAC-456B-8BB1-FD6CCD6214A6}" type="sibTrans" cxnId="{7A46686C-236F-4701-85C2-0AF78732CE82}">
      <dgm:prSet/>
      <dgm:spPr/>
      <dgm:t>
        <a:bodyPr/>
        <a:lstStyle/>
        <a:p>
          <a:endParaRPr lang="fr-FR"/>
        </a:p>
      </dgm:t>
    </dgm:pt>
    <dgm:pt modelId="{3B848E51-818E-4017-A471-EECF71F49548}">
      <dgm:prSet phldrT="[Texte]" custT="1"/>
      <dgm:spPr/>
      <dgm:t>
        <a:bodyPr/>
        <a:lstStyle/>
        <a:p>
          <a:endParaRPr lang="fr-FR" sz="2400" b="1" dirty="0"/>
        </a:p>
      </dgm:t>
    </dgm:pt>
    <dgm:pt modelId="{273294F8-3D64-4408-8AE6-69BFCC1C83CB}" type="sibTrans" cxnId="{C4AAF2CD-2479-43EB-868F-8FB857AB8990}">
      <dgm:prSet/>
      <dgm:spPr/>
      <dgm:t>
        <a:bodyPr/>
        <a:lstStyle/>
        <a:p>
          <a:endParaRPr lang="fr-FR"/>
        </a:p>
      </dgm:t>
    </dgm:pt>
    <dgm:pt modelId="{96CE901D-E6A6-4D41-8AD5-7EBB86D6BE3D}" type="parTrans" cxnId="{C4AAF2CD-2479-43EB-868F-8FB857AB8990}">
      <dgm:prSet/>
      <dgm:spPr/>
      <dgm:t>
        <a:bodyPr/>
        <a:lstStyle/>
        <a:p>
          <a:endParaRPr lang="fr-FR"/>
        </a:p>
      </dgm:t>
    </dgm:pt>
    <dgm:pt modelId="{3A3FE1E1-1E59-4738-BE5D-4D8D4469C933}">
      <dgm:prSet phldrT="[Texte]" custT="1"/>
      <dgm:spPr/>
      <dgm:t>
        <a:bodyPr/>
        <a:lstStyle/>
        <a:p>
          <a:endParaRPr lang="fr-FR" sz="2400" b="1" dirty="0"/>
        </a:p>
      </dgm:t>
    </dgm:pt>
    <dgm:pt modelId="{D22164A8-DC0E-4CC9-B5F7-5A3BDFAD0D01}" type="parTrans" cxnId="{BADDE321-FDF2-4A07-B45C-5D48790158AF}">
      <dgm:prSet/>
      <dgm:spPr/>
      <dgm:t>
        <a:bodyPr/>
        <a:lstStyle/>
        <a:p>
          <a:endParaRPr lang="fr-FR"/>
        </a:p>
      </dgm:t>
    </dgm:pt>
    <dgm:pt modelId="{FA14C780-6F16-4A9C-B62C-34798FC7E821}" type="sibTrans" cxnId="{BADDE321-FDF2-4A07-B45C-5D48790158AF}">
      <dgm:prSet/>
      <dgm:spPr/>
      <dgm:t>
        <a:bodyPr/>
        <a:lstStyle/>
        <a:p>
          <a:endParaRPr lang="fr-FR"/>
        </a:p>
      </dgm:t>
    </dgm:pt>
    <dgm:pt modelId="{BAC01883-56B6-400E-8B6A-A9B641962CFB}">
      <dgm:prSet custT="1"/>
      <dgm:spPr/>
      <dgm:t>
        <a:bodyPr/>
        <a:lstStyle/>
        <a:p>
          <a:r>
            <a:rPr lang="fr-FR" sz="2000" b="1" dirty="0" smtClean="0">
              <a:solidFill>
                <a:srgbClr val="C00000"/>
              </a:solidFill>
              <a:latin typeface="+mj-lt"/>
              <a:cs typeface="Times New Roman" pitchFamily="18" charset="0"/>
            </a:rPr>
            <a:t>Les facteurs qui encouragent l’utilisation des TICE.</a:t>
          </a:r>
          <a:endParaRPr lang="fr-FR" sz="2000" b="1" dirty="0">
            <a:solidFill>
              <a:srgbClr val="C00000"/>
            </a:solidFill>
            <a:latin typeface="+mj-lt"/>
          </a:endParaRPr>
        </a:p>
      </dgm:t>
    </dgm:pt>
    <dgm:pt modelId="{938F4B51-33EB-4F38-AEF2-18C8C30CFCEF}" type="parTrans" cxnId="{51003472-A204-4B18-93FB-6C2F7FC6B8D1}">
      <dgm:prSet/>
      <dgm:spPr/>
      <dgm:t>
        <a:bodyPr/>
        <a:lstStyle/>
        <a:p>
          <a:endParaRPr lang="fr-FR"/>
        </a:p>
      </dgm:t>
    </dgm:pt>
    <dgm:pt modelId="{4D224139-6A16-43DC-9B89-87EBEE6F142E}" type="sibTrans" cxnId="{51003472-A204-4B18-93FB-6C2F7FC6B8D1}">
      <dgm:prSet/>
      <dgm:spPr/>
      <dgm:t>
        <a:bodyPr/>
        <a:lstStyle/>
        <a:p>
          <a:endParaRPr lang="fr-FR"/>
        </a:p>
      </dgm:t>
    </dgm:pt>
    <dgm:pt modelId="{0C121AF9-D407-4BF6-A5CA-9856850968E9}">
      <dgm:prSet phldrT="[Texte]" custT="1"/>
      <dgm:spPr/>
      <dgm:t>
        <a:bodyPr/>
        <a:lstStyle/>
        <a:p>
          <a:endParaRPr lang="fr-FR" sz="2400" b="1" dirty="0"/>
        </a:p>
      </dgm:t>
    </dgm:pt>
    <dgm:pt modelId="{4EB2C50D-0848-4C62-9EE6-5F4AC098F344}" type="parTrans" cxnId="{CD82C358-635D-4DF8-BB66-341269333646}">
      <dgm:prSet/>
      <dgm:spPr/>
      <dgm:t>
        <a:bodyPr/>
        <a:lstStyle/>
        <a:p>
          <a:endParaRPr lang="fr-FR"/>
        </a:p>
      </dgm:t>
    </dgm:pt>
    <dgm:pt modelId="{C7272E6C-557C-485C-9081-7F4487F6A5AE}" type="sibTrans" cxnId="{CD82C358-635D-4DF8-BB66-341269333646}">
      <dgm:prSet/>
      <dgm:spPr/>
      <dgm:t>
        <a:bodyPr/>
        <a:lstStyle/>
        <a:p>
          <a:endParaRPr lang="fr-FR"/>
        </a:p>
      </dgm:t>
    </dgm:pt>
    <dgm:pt modelId="{1FBC6FD4-6052-4008-962F-12B470801220}">
      <dgm:prSet phldrT="[Texte]" custT="1"/>
      <dgm:spPr/>
      <dgm:t>
        <a:bodyPr/>
        <a:lstStyle/>
        <a:p>
          <a:endParaRPr lang="fr-FR" sz="2400" b="1" dirty="0"/>
        </a:p>
      </dgm:t>
    </dgm:pt>
    <dgm:pt modelId="{C687042D-AD9A-409B-9A4B-8A734B01337F}" type="parTrans" cxnId="{99103A3B-0110-4420-9AA4-431AB3780D89}">
      <dgm:prSet/>
      <dgm:spPr/>
      <dgm:t>
        <a:bodyPr/>
        <a:lstStyle/>
        <a:p>
          <a:endParaRPr lang="fr-FR"/>
        </a:p>
      </dgm:t>
    </dgm:pt>
    <dgm:pt modelId="{3A1FA729-ABF6-46F4-AC35-C3AF4D5D5B4A}" type="sibTrans" cxnId="{99103A3B-0110-4420-9AA4-431AB3780D89}">
      <dgm:prSet/>
      <dgm:spPr/>
      <dgm:t>
        <a:bodyPr/>
        <a:lstStyle/>
        <a:p>
          <a:endParaRPr lang="fr-FR"/>
        </a:p>
      </dgm:t>
    </dgm:pt>
    <dgm:pt modelId="{7B029860-F88E-4441-BBE6-7E75C89B4B81}">
      <dgm:prSet phldrT="[Texte]" custT="1"/>
      <dgm:spPr/>
      <dgm:t>
        <a:bodyPr/>
        <a:lstStyle/>
        <a:p>
          <a:endParaRPr lang="fr-FR" sz="2400" b="1" dirty="0"/>
        </a:p>
      </dgm:t>
    </dgm:pt>
    <dgm:pt modelId="{B0C2BACD-2547-415B-9018-9FE8DE691766}" type="parTrans" cxnId="{2E5FB141-8CF0-451E-8FA8-5026228758EA}">
      <dgm:prSet/>
      <dgm:spPr/>
      <dgm:t>
        <a:bodyPr/>
        <a:lstStyle/>
        <a:p>
          <a:endParaRPr lang="fr-FR"/>
        </a:p>
      </dgm:t>
    </dgm:pt>
    <dgm:pt modelId="{10ACA426-86B9-44A6-A0CA-E4F5DEC4CFF2}" type="sibTrans" cxnId="{2E5FB141-8CF0-451E-8FA8-5026228758EA}">
      <dgm:prSet/>
      <dgm:spPr/>
      <dgm:t>
        <a:bodyPr/>
        <a:lstStyle/>
        <a:p>
          <a:endParaRPr lang="fr-FR"/>
        </a:p>
      </dgm:t>
    </dgm:pt>
    <dgm:pt modelId="{0BE3DEBC-7ED0-4AD7-B971-8CB59836F57B}">
      <dgm:prSet custT="1"/>
      <dgm:spPr/>
      <dgm:t>
        <a:bodyPr/>
        <a:lstStyle/>
        <a:p>
          <a:pPr algn="l" rtl="0"/>
          <a:endParaRPr lang="fr-FR" sz="1800" dirty="0"/>
        </a:p>
      </dgm:t>
    </dgm:pt>
    <dgm:pt modelId="{938D1BE5-7243-4C83-B614-96E776D6F410}" type="parTrans" cxnId="{98924265-5579-484E-B057-C7DA1CDDD0D0}">
      <dgm:prSet/>
      <dgm:spPr/>
      <dgm:t>
        <a:bodyPr/>
        <a:lstStyle/>
        <a:p>
          <a:endParaRPr lang="fr-FR"/>
        </a:p>
      </dgm:t>
    </dgm:pt>
    <dgm:pt modelId="{E47F84CD-459A-4E6A-B116-C9C3E4CF6AF3}" type="sibTrans" cxnId="{98924265-5579-484E-B057-C7DA1CDDD0D0}">
      <dgm:prSet/>
      <dgm:spPr/>
      <dgm:t>
        <a:bodyPr/>
        <a:lstStyle/>
        <a:p>
          <a:endParaRPr lang="fr-FR"/>
        </a:p>
      </dgm:t>
    </dgm:pt>
    <dgm:pt modelId="{E419BB75-44CC-4D61-837B-D2FA68A789A1}">
      <dgm:prSet custT="1"/>
      <dgm:spPr/>
      <dgm:t>
        <a:bodyPr/>
        <a:lstStyle/>
        <a:p>
          <a:pPr algn="l" rtl="0"/>
          <a:r>
            <a:rPr lang="fr-FR" sz="1800" b="1" dirty="0" smtClean="0">
              <a:solidFill>
                <a:srgbClr val="C00000"/>
              </a:solidFill>
            </a:rPr>
            <a:t>Conception des enseignant s via utilisation  des  TICE à distance</a:t>
          </a:r>
        </a:p>
      </dgm:t>
    </dgm:pt>
    <dgm:pt modelId="{788D3937-010B-45C8-8F3E-E18615996A1F}" type="parTrans" cxnId="{0D53F610-80D9-48EE-B67B-6CAEEE212655}">
      <dgm:prSet/>
      <dgm:spPr/>
      <dgm:t>
        <a:bodyPr/>
        <a:lstStyle/>
        <a:p>
          <a:endParaRPr lang="fr-FR"/>
        </a:p>
      </dgm:t>
    </dgm:pt>
    <dgm:pt modelId="{319C0365-E6CB-40BA-9C02-8423B4DD0C41}" type="sibTrans" cxnId="{0D53F610-80D9-48EE-B67B-6CAEEE212655}">
      <dgm:prSet/>
      <dgm:spPr/>
      <dgm:t>
        <a:bodyPr/>
        <a:lstStyle/>
        <a:p>
          <a:endParaRPr lang="fr-FR"/>
        </a:p>
      </dgm:t>
    </dgm:pt>
    <dgm:pt modelId="{F8F63A71-1F76-4BF3-AB3E-01606B777DB1}">
      <dgm:prSet custT="1"/>
      <dgm:spPr/>
      <dgm:t>
        <a:bodyPr/>
        <a:lstStyle/>
        <a:p>
          <a:pPr algn="l" rtl="0"/>
          <a:endParaRPr lang="fr-FR" sz="1800" dirty="0"/>
        </a:p>
      </dgm:t>
    </dgm:pt>
    <dgm:pt modelId="{58E15F4B-58FC-4928-90EA-F01988FDE2C3}" type="parTrans" cxnId="{D40AD2C8-B74F-438B-B7C2-CE590769F3BC}">
      <dgm:prSet/>
      <dgm:spPr/>
      <dgm:t>
        <a:bodyPr/>
        <a:lstStyle/>
        <a:p>
          <a:endParaRPr lang="fr-FR"/>
        </a:p>
      </dgm:t>
    </dgm:pt>
    <dgm:pt modelId="{A141E74C-C4FC-44FF-B705-975CC3AC2EF9}" type="sibTrans" cxnId="{D40AD2C8-B74F-438B-B7C2-CE590769F3BC}">
      <dgm:prSet/>
      <dgm:spPr/>
      <dgm:t>
        <a:bodyPr/>
        <a:lstStyle/>
        <a:p>
          <a:endParaRPr lang="fr-FR"/>
        </a:p>
      </dgm:t>
    </dgm:pt>
    <dgm:pt modelId="{EC3D4999-D1E3-4548-9341-1C1C73C896C7}">
      <dgm:prSet/>
      <dgm:spPr/>
      <dgm:t>
        <a:bodyPr/>
        <a:lstStyle/>
        <a:p>
          <a:pPr algn="r" rtl="1"/>
          <a:endParaRPr lang="fr-FR" sz="700" dirty="0"/>
        </a:p>
      </dgm:t>
    </dgm:pt>
    <dgm:pt modelId="{F79550FC-E0B0-4182-9DE9-BCD295222EEF}" type="parTrans" cxnId="{C989E3A3-0C24-47E0-8E65-8BCF5545A082}">
      <dgm:prSet/>
      <dgm:spPr/>
      <dgm:t>
        <a:bodyPr/>
        <a:lstStyle/>
        <a:p>
          <a:endParaRPr lang="fr-FR"/>
        </a:p>
      </dgm:t>
    </dgm:pt>
    <dgm:pt modelId="{96D5BBA3-B1CD-4CC4-B717-355ACB91CE25}" type="sibTrans" cxnId="{C989E3A3-0C24-47E0-8E65-8BCF5545A082}">
      <dgm:prSet/>
      <dgm:spPr/>
      <dgm:t>
        <a:bodyPr/>
        <a:lstStyle/>
        <a:p>
          <a:endParaRPr lang="fr-FR"/>
        </a:p>
      </dgm:t>
    </dgm:pt>
    <dgm:pt modelId="{C118FD1A-D672-415B-8218-D610CAC05FE9}">
      <dgm:prSet custT="1"/>
      <dgm:spPr/>
      <dgm:t>
        <a:bodyPr/>
        <a:lstStyle/>
        <a:p>
          <a:pPr algn="l" rtl="0"/>
          <a:r>
            <a:rPr lang="fr-FR" sz="1800" b="1" dirty="0" smtClean="0">
              <a:solidFill>
                <a:srgbClr val="C00000"/>
              </a:solidFill>
            </a:rPr>
            <a:t>Discutions des résultats</a:t>
          </a:r>
          <a:endParaRPr lang="fr-FR" sz="1800" b="1" dirty="0" smtClean="0"/>
        </a:p>
      </dgm:t>
    </dgm:pt>
    <dgm:pt modelId="{49C14CD1-97F6-45CA-87DC-56522E35FD09}" type="parTrans" cxnId="{09A41B80-FA3C-4F60-809A-903C513AC046}">
      <dgm:prSet/>
      <dgm:spPr/>
      <dgm:t>
        <a:bodyPr/>
        <a:lstStyle/>
        <a:p>
          <a:endParaRPr lang="fr-FR"/>
        </a:p>
      </dgm:t>
    </dgm:pt>
    <dgm:pt modelId="{7A62FFD3-9231-4257-AAB0-BE6369937EDC}" type="sibTrans" cxnId="{09A41B80-FA3C-4F60-809A-903C513AC046}">
      <dgm:prSet/>
      <dgm:spPr/>
      <dgm:t>
        <a:bodyPr/>
        <a:lstStyle/>
        <a:p>
          <a:endParaRPr lang="fr-FR"/>
        </a:p>
      </dgm:t>
    </dgm:pt>
    <dgm:pt modelId="{E7CB7E3A-1CFC-4818-987B-E4BA014F0581}">
      <dgm:prSet/>
      <dgm:spPr/>
      <dgm:t>
        <a:bodyPr/>
        <a:lstStyle/>
        <a:p>
          <a:pPr algn="r" rtl="1"/>
          <a:endParaRPr lang="en-US" sz="700" b="1" i="1" dirty="0">
            <a:solidFill>
              <a:schemeClr val="tx2"/>
            </a:solidFill>
            <a:latin typeface="Times New Roman" pitchFamily="18" charset="0"/>
            <a:cs typeface="Times New Roman" pitchFamily="18" charset="0"/>
          </a:endParaRPr>
        </a:p>
      </dgm:t>
    </dgm:pt>
    <dgm:pt modelId="{211158B6-20AF-482B-ABF0-F81D66E643F5}" type="parTrans" cxnId="{D4B00EC3-2CAB-4168-879D-4B40A49C5183}">
      <dgm:prSet/>
      <dgm:spPr/>
      <dgm:t>
        <a:bodyPr/>
        <a:lstStyle/>
        <a:p>
          <a:endParaRPr lang="fr-FR"/>
        </a:p>
      </dgm:t>
    </dgm:pt>
    <dgm:pt modelId="{9079BA72-216A-43EC-801B-2AB17E9D86EA}" type="sibTrans" cxnId="{D4B00EC3-2CAB-4168-879D-4B40A49C5183}">
      <dgm:prSet/>
      <dgm:spPr/>
      <dgm:t>
        <a:bodyPr/>
        <a:lstStyle/>
        <a:p>
          <a:endParaRPr lang="fr-FR"/>
        </a:p>
      </dgm:t>
    </dgm:pt>
    <dgm:pt modelId="{28DE736A-41E8-490A-BEDA-10EC5BFD34A7}">
      <dgm:prSet/>
      <dgm:spPr/>
      <dgm:t>
        <a:bodyPr/>
        <a:lstStyle/>
        <a:p>
          <a:pPr algn="r" rtl="1"/>
          <a:endParaRPr lang="fr-FR" sz="700" dirty="0"/>
        </a:p>
      </dgm:t>
    </dgm:pt>
    <dgm:pt modelId="{A176EDE7-C613-4600-BD5A-CA706213E721}" type="parTrans" cxnId="{D45918AF-6C97-413B-AAD8-7C155239F0A5}">
      <dgm:prSet/>
      <dgm:spPr/>
      <dgm:t>
        <a:bodyPr/>
        <a:lstStyle/>
        <a:p>
          <a:endParaRPr lang="fr-FR"/>
        </a:p>
      </dgm:t>
    </dgm:pt>
    <dgm:pt modelId="{CD21BD4A-CA0B-42A5-84DA-D2A2C9095DB1}" type="sibTrans" cxnId="{D45918AF-6C97-413B-AAD8-7C155239F0A5}">
      <dgm:prSet/>
      <dgm:spPr/>
      <dgm:t>
        <a:bodyPr/>
        <a:lstStyle/>
        <a:p>
          <a:endParaRPr lang="fr-FR"/>
        </a:p>
      </dgm:t>
    </dgm:pt>
    <dgm:pt modelId="{C52A1258-4869-4172-A520-A0EFEE19A421}" type="pres">
      <dgm:prSet presAssocID="{4BC6A4E7-B6C4-4F64-B564-88307B440A44}" presName="linearFlow" presStyleCnt="0">
        <dgm:presLayoutVars>
          <dgm:dir/>
          <dgm:animLvl val="lvl"/>
          <dgm:resizeHandles val="exact"/>
        </dgm:presLayoutVars>
      </dgm:prSet>
      <dgm:spPr/>
      <dgm:t>
        <a:bodyPr/>
        <a:lstStyle/>
        <a:p>
          <a:endParaRPr lang="fr-FR"/>
        </a:p>
      </dgm:t>
    </dgm:pt>
    <dgm:pt modelId="{F35E5A5A-466D-4A45-A6E1-254021B7EE0C}" type="pres">
      <dgm:prSet presAssocID="{6FB7DD0A-3363-425B-A7CA-93219A7CDC7A}" presName="composite" presStyleCnt="0"/>
      <dgm:spPr/>
    </dgm:pt>
    <dgm:pt modelId="{D1C48B17-B082-4433-A08B-6AE7CAC17B7C}" type="pres">
      <dgm:prSet presAssocID="{6FB7DD0A-3363-425B-A7CA-93219A7CDC7A}" presName="parentText" presStyleLbl="alignNode1" presStyleIdx="0" presStyleCnt="8">
        <dgm:presLayoutVars>
          <dgm:chMax val="1"/>
          <dgm:bulletEnabled val="1"/>
        </dgm:presLayoutVars>
      </dgm:prSet>
      <dgm:spPr/>
      <dgm:t>
        <a:bodyPr/>
        <a:lstStyle/>
        <a:p>
          <a:endParaRPr lang="fr-FR"/>
        </a:p>
      </dgm:t>
    </dgm:pt>
    <dgm:pt modelId="{71788D1A-0059-4283-9582-BF3CF2B452B9}" type="pres">
      <dgm:prSet presAssocID="{6FB7DD0A-3363-425B-A7CA-93219A7CDC7A}" presName="descendantText" presStyleLbl="alignAcc1" presStyleIdx="0" presStyleCnt="8" custLinFactNeighborX="-18" custLinFactNeighborY="-589">
        <dgm:presLayoutVars>
          <dgm:bulletEnabled val="1"/>
        </dgm:presLayoutVars>
      </dgm:prSet>
      <dgm:spPr/>
      <dgm:t>
        <a:bodyPr/>
        <a:lstStyle/>
        <a:p>
          <a:endParaRPr lang="fr-FR"/>
        </a:p>
      </dgm:t>
    </dgm:pt>
    <dgm:pt modelId="{49C94BF4-A9F0-4A9D-AA47-5579FB6929FC}" type="pres">
      <dgm:prSet presAssocID="{A9EAF5D3-4B18-43DD-A410-AE553EA1E9C6}" presName="sp" presStyleCnt="0"/>
      <dgm:spPr/>
    </dgm:pt>
    <dgm:pt modelId="{9681C7AD-AD9D-482D-B2C4-C353AD4BE8E3}" type="pres">
      <dgm:prSet presAssocID="{8E591A8C-95AB-4F6E-941E-3F8E91BD32A5}" presName="composite" presStyleCnt="0"/>
      <dgm:spPr/>
    </dgm:pt>
    <dgm:pt modelId="{7A1A8517-D9CA-43A8-8F98-802A7BD0B03D}" type="pres">
      <dgm:prSet presAssocID="{8E591A8C-95AB-4F6E-941E-3F8E91BD32A5}" presName="parentText" presStyleLbl="alignNode1" presStyleIdx="1" presStyleCnt="8">
        <dgm:presLayoutVars>
          <dgm:chMax val="1"/>
          <dgm:bulletEnabled val="1"/>
        </dgm:presLayoutVars>
      </dgm:prSet>
      <dgm:spPr/>
      <dgm:t>
        <a:bodyPr/>
        <a:lstStyle/>
        <a:p>
          <a:endParaRPr lang="fr-FR"/>
        </a:p>
      </dgm:t>
    </dgm:pt>
    <dgm:pt modelId="{5CC65233-BE1C-4349-9DFE-0B289A7BEEE4}" type="pres">
      <dgm:prSet presAssocID="{8E591A8C-95AB-4F6E-941E-3F8E91BD32A5}" presName="descendantText" presStyleLbl="alignAcc1" presStyleIdx="1" presStyleCnt="8" custLinFactNeighborY="3079">
        <dgm:presLayoutVars>
          <dgm:bulletEnabled val="1"/>
        </dgm:presLayoutVars>
      </dgm:prSet>
      <dgm:spPr/>
      <dgm:t>
        <a:bodyPr/>
        <a:lstStyle/>
        <a:p>
          <a:endParaRPr lang="fr-FR"/>
        </a:p>
      </dgm:t>
    </dgm:pt>
    <dgm:pt modelId="{8FB5A1F1-AE13-44B9-B43F-28B2E0E2FB84}" type="pres">
      <dgm:prSet presAssocID="{F4FED611-ABBF-4D95-8E24-A8C457C9BD9B}" presName="sp" presStyleCnt="0"/>
      <dgm:spPr/>
    </dgm:pt>
    <dgm:pt modelId="{4539664D-B7A2-4613-A504-FD8CA2ACB296}" type="pres">
      <dgm:prSet presAssocID="{DB45A750-4CBE-42A7-B483-283A737D0826}" presName="composite" presStyleCnt="0"/>
      <dgm:spPr/>
    </dgm:pt>
    <dgm:pt modelId="{DF656426-C6EC-4A40-A36D-0254C2ABC44C}" type="pres">
      <dgm:prSet presAssocID="{DB45A750-4CBE-42A7-B483-283A737D0826}" presName="parentText" presStyleLbl="alignNode1" presStyleIdx="2" presStyleCnt="8">
        <dgm:presLayoutVars>
          <dgm:chMax val="1"/>
          <dgm:bulletEnabled val="1"/>
        </dgm:presLayoutVars>
      </dgm:prSet>
      <dgm:spPr/>
      <dgm:t>
        <a:bodyPr/>
        <a:lstStyle/>
        <a:p>
          <a:endParaRPr lang="fr-FR"/>
        </a:p>
      </dgm:t>
    </dgm:pt>
    <dgm:pt modelId="{CD83749E-AFB9-455B-BD3C-CDFDF521BF07}" type="pres">
      <dgm:prSet presAssocID="{DB45A750-4CBE-42A7-B483-283A737D0826}" presName="descendantText" presStyleLbl="alignAcc1" presStyleIdx="2" presStyleCnt="8">
        <dgm:presLayoutVars>
          <dgm:bulletEnabled val="1"/>
        </dgm:presLayoutVars>
      </dgm:prSet>
      <dgm:spPr/>
      <dgm:t>
        <a:bodyPr/>
        <a:lstStyle/>
        <a:p>
          <a:endParaRPr lang="fr-FR"/>
        </a:p>
      </dgm:t>
    </dgm:pt>
    <dgm:pt modelId="{3CA795B5-BCCE-4D46-8278-EA989CA56044}" type="pres">
      <dgm:prSet presAssocID="{F99E3F23-3D65-43D8-8183-364195CEBF19}" presName="sp" presStyleCnt="0"/>
      <dgm:spPr/>
    </dgm:pt>
    <dgm:pt modelId="{0D2802A3-B245-4E7B-A603-53EF8B92D32A}" type="pres">
      <dgm:prSet presAssocID="{3A3FE1E1-1E59-4738-BE5D-4D8D4469C933}" presName="composite" presStyleCnt="0"/>
      <dgm:spPr/>
    </dgm:pt>
    <dgm:pt modelId="{C5175301-5CFB-43F7-96C4-735F2ED4CEC9}" type="pres">
      <dgm:prSet presAssocID="{3A3FE1E1-1E59-4738-BE5D-4D8D4469C933}" presName="parentText" presStyleLbl="alignNode1" presStyleIdx="3" presStyleCnt="8">
        <dgm:presLayoutVars>
          <dgm:chMax val="1"/>
          <dgm:bulletEnabled val="1"/>
        </dgm:presLayoutVars>
      </dgm:prSet>
      <dgm:spPr/>
      <dgm:t>
        <a:bodyPr/>
        <a:lstStyle/>
        <a:p>
          <a:endParaRPr lang="fr-FR"/>
        </a:p>
      </dgm:t>
    </dgm:pt>
    <dgm:pt modelId="{26693D53-FCA0-4DDD-ADBD-423BACC4F657}" type="pres">
      <dgm:prSet presAssocID="{3A3FE1E1-1E59-4738-BE5D-4D8D4469C933}" presName="descendantText" presStyleLbl="alignAcc1" presStyleIdx="3" presStyleCnt="8">
        <dgm:presLayoutVars>
          <dgm:bulletEnabled val="1"/>
        </dgm:presLayoutVars>
      </dgm:prSet>
      <dgm:spPr/>
      <dgm:t>
        <a:bodyPr/>
        <a:lstStyle/>
        <a:p>
          <a:endParaRPr lang="fr-FR"/>
        </a:p>
      </dgm:t>
    </dgm:pt>
    <dgm:pt modelId="{FB6A5B2C-94D1-449C-BD45-A7BE3AC5910D}" type="pres">
      <dgm:prSet presAssocID="{FA14C780-6F16-4A9C-B62C-34798FC7E821}" presName="sp" presStyleCnt="0"/>
      <dgm:spPr/>
    </dgm:pt>
    <dgm:pt modelId="{DC570801-78A4-40B8-9071-9C896732C3D7}" type="pres">
      <dgm:prSet presAssocID="{3B848E51-818E-4017-A471-EECF71F49548}" presName="composite" presStyleCnt="0"/>
      <dgm:spPr/>
    </dgm:pt>
    <dgm:pt modelId="{533309B2-3AFB-4C05-AFC4-E12A560FBAF9}" type="pres">
      <dgm:prSet presAssocID="{3B848E51-818E-4017-A471-EECF71F49548}" presName="parentText" presStyleLbl="alignNode1" presStyleIdx="4" presStyleCnt="8">
        <dgm:presLayoutVars>
          <dgm:chMax val="1"/>
          <dgm:bulletEnabled val="1"/>
        </dgm:presLayoutVars>
      </dgm:prSet>
      <dgm:spPr/>
      <dgm:t>
        <a:bodyPr/>
        <a:lstStyle/>
        <a:p>
          <a:endParaRPr lang="fr-FR"/>
        </a:p>
      </dgm:t>
    </dgm:pt>
    <dgm:pt modelId="{18E2A5AA-0A12-49FF-8C43-F195FCB2BFE4}" type="pres">
      <dgm:prSet presAssocID="{3B848E51-818E-4017-A471-EECF71F49548}" presName="descendantText" presStyleLbl="alignAcc1" presStyleIdx="4" presStyleCnt="8">
        <dgm:presLayoutVars>
          <dgm:bulletEnabled val="1"/>
        </dgm:presLayoutVars>
      </dgm:prSet>
      <dgm:spPr/>
      <dgm:t>
        <a:bodyPr/>
        <a:lstStyle/>
        <a:p>
          <a:endParaRPr lang="fr-FR"/>
        </a:p>
      </dgm:t>
    </dgm:pt>
    <dgm:pt modelId="{ED0876DB-B321-4EBC-9B61-1CC94EDCC451}" type="pres">
      <dgm:prSet presAssocID="{273294F8-3D64-4408-8AE6-69BFCC1C83CB}" presName="sp" presStyleCnt="0"/>
      <dgm:spPr/>
    </dgm:pt>
    <dgm:pt modelId="{DA15A17C-D330-4CCC-9160-FDDFE5CA6B3A}" type="pres">
      <dgm:prSet presAssocID="{1FBC6FD4-6052-4008-962F-12B470801220}" presName="composite" presStyleCnt="0"/>
      <dgm:spPr/>
    </dgm:pt>
    <dgm:pt modelId="{05461DA9-8EA6-41EC-A14F-A007BA9F1A1D}" type="pres">
      <dgm:prSet presAssocID="{1FBC6FD4-6052-4008-962F-12B470801220}" presName="parentText" presStyleLbl="alignNode1" presStyleIdx="5" presStyleCnt="8">
        <dgm:presLayoutVars>
          <dgm:chMax val="1"/>
          <dgm:bulletEnabled val="1"/>
        </dgm:presLayoutVars>
      </dgm:prSet>
      <dgm:spPr/>
      <dgm:t>
        <a:bodyPr/>
        <a:lstStyle/>
        <a:p>
          <a:endParaRPr lang="fr-FR"/>
        </a:p>
      </dgm:t>
    </dgm:pt>
    <dgm:pt modelId="{1B3A0BA8-7E97-4DFF-AA99-BBFA607C65B7}" type="pres">
      <dgm:prSet presAssocID="{1FBC6FD4-6052-4008-962F-12B470801220}" presName="descendantText" presStyleLbl="alignAcc1" presStyleIdx="5" presStyleCnt="8" custLinFactY="100000" custLinFactNeighborX="0" custLinFactNeighborY="175467">
        <dgm:presLayoutVars>
          <dgm:bulletEnabled val="1"/>
        </dgm:presLayoutVars>
      </dgm:prSet>
      <dgm:spPr/>
      <dgm:t>
        <a:bodyPr/>
        <a:lstStyle/>
        <a:p>
          <a:endParaRPr lang="fr-FR"/>
        </a:p>
      </dgm:t>
    </dgm:pt>
    <dgm:pt modelId="{B06396E2-B822-4A90-A294-47076790C20A}" type="pres">
      <dgm:prSet presAssocID="{3A1FA729-ABF6-46F4-AC35-C3AF4D5D5B4A}" presName="sp" presStyleCnt="0"/>
      <dgm:spPr/>
    </dgm:pt>
    <dgm:pt modelId="{3BCC5511-3AB1-4EF9-9381-8095354E5BA5}" type="pres">
      <dgm:prSet presAssocID="{7B029860-F88E-4441-BBE6-7E75C89B4B81}" presName="composite" presStyleCnt="0"/>
      <dgm:spPr/>
    </dgm:pt>
    <dgm:pt modelId="{85725EE4-2638-4056-B09A-BFD6AD32CB8A}" type="pres">
      <dgm:prSet presAssocID="{7B029860-F88E-4441-BBE6-7E75C89B4B81}" presName="parentText" presStyleLbl="alignNode1" presStyleIdx="6" presStyleCnt="8">
        <dgm:presLayoutVars>
          <dgm:chMax val="1"/>
          <dgm:bulletEnabled val="1"/>
        </dgm:presLayoutVars>
      </dgm:prSet>
      <dgm:spPr/>
      <dgm:t>
        <a:bodyPr/>
        <a:lstStyle/>
        <a:p>
          <a:endParaRPr lang="fr-FR"/>
        </a:p>
      </dgm:t>
    </dgm:pt>
    <dgm:pt modelId="{90AFCE64-C156-4570-9585-21329F6A111C}" type="pres">
      <dgm:prSet presAssocID="{7B029860-F88E-4441-BBE6-7E75C89B4B81}" presName="descendantText" presStyleLbl="alignAcc1" presStyleIdx="6" presStyleCnt="8">
        <dgm:presLayoutVars>
          <dgm:bulletEnabled val="1"/>
        </dgm:presLayoutVars>
      </dgm:prSet>
      <dgm:spPr/>
      <dgm:t>
        <a:bodyPr/>
        <a:lstStyle/>
        <a:p>
          <a:endParaRPr lang="fr-FR"/>
        </a:p>
      </dgm:t>
    </dgm:pt>
    <dgm:pt modelId="{A9853582-90B4-4975-82CF-CEB23DBED5A5}" type="pres">
      <dgm:prSet presAssocID="{10ACA426-86B9-44A6-A0CA-E4F5DEC4CFF2}" presName="sp" presStyleCnt="0"/>
      <dgm:spPr/>
    </dgm:pt>
    <dgm:pt modelId="{8E252040-5BAD-49FF-AB7E-466D2FECFB89}" type="pres">
      <dgm:prSet presAssocID="{0C121AF9-D407-4BF6-A5CA-9856850968E9}" presName="composite" presStyleCnt="0"/>
      <dgm:spPr/>
    </dgm:pt>
    <dgm:pt modelId="{71918CA7-00BF-4B1D-AF7A-288A50CC5079}" type="pres">
      <dgm:prSet presAssocID="{0C121AF9-D407-4BF6-A5CA-9856850968E9}" presName="parentText" presStyleLbl="alignNode1" presStyleIdx="7" presStyleCnt="8">
        <dgm:presLayoutVars>
          <dgm:chMax val="1"/>
          <dgm:bulletEnabled val="1"/>
        </dgm:presLayoutVars>
      </dgm:prSet>
      <dgm:spPr/>
      <dgm:t>
        <a:bodyPr/>
        <a:lstStyle/>
        <a:p>
          <a:endParaRPr lang="fr-FR"/>
        </a:p>
      </dgm:t>
    </dgm:pt>
    <dgm:pt modelId="{DDC6D5E1-6B77-4EE2-BAAB-F20AD0D88DE9}" type="pres">
      <dgm:prSet presAssocID="{0C121AF9-D407-4BF6-A5CA-9856850968E9}" presName="descendantText" presStyleLbl="alignAcc1" presStyleIdx="7" presStyleCnt="8" custLinFactY="-100000" custLinFactNeighborY="-188802">
        <dgm:presLayoutVars>
          <dgm:bulletEnabled val="1"/>
        </dgm:presLayoutVars>
      </dgm:prSet>
      <dgm:spPr/>
      <dgm:t>
        <a:bodyPr/>
        <a:lstStyle/>
        <a:p>
          <a:endParaRPr lang="fr-FR"/>
        </a:p>
      </dgm:t>
    </dgm:pt>
  </dgm:ptLst>
  <dgm:cxnLst>
    <dgm:cxn modelId="{58F66AE6-767B-4439-8717-8CF3F524FD93}" type="presOf" srcId="{55ED4522-4054-42D6-A2AC-17331865988A}" destId="{DDC6D5E1-6B77-4EE2-BAAB-F20AD0D88DE9}" srcOrd="0" destOrd="0" presId="urn:microsoft.com/office/officeart/2005/8/layout/chevron2"/>
    <dgm:cxn modelId="{CD220F6B-FF66-4035-AC05-54E8C217213E}" type="presOf" srcId="{CAA7254F-BBF5-4348-B2FF-F83A086EBBDE}" destId="{18E2A5AA-0A12-49FF-8C43-F195FCB2BFE4}" srcOrd="0" destOrd="0" presId="urn:microsoft.com/office/officeart/2005/8/layout/chevron2"/>
    <dgm:cxn modelId="{D40AD2C8-B74F-438B-B7C2-CE590769F3BC}" srcId="{7B029860-F88E-4441-BBE6-7E75C89B4B81}" destId="{F8F63A71-1F76-4BF3-AB3E-01606B777DB1}" srcOrd="2" destOrd="0" parTransId="{58E15F4B-58FC-4928-90EA-F01988FDE2C3}" sibTransId="{A141E74C-C4FC-44FF-B705-975CC3AC2EF9}"/>
    <dgm:cxn modelId="{1B984F0F-1A94-40C9-BC2F-5D448B1EE5A3}" type="presOf" srcId="{1FBC6FD4-6052-4008-962F-12B470801220}" destId="{05461DA9-8EA6-41EC-A14F-A007BA9F1A1D}" srcOrd="0" destOrd="0" presId="urn:microsoft.com/office/officeart/2005/8/layout/chevron2"/>
    <dgm:cxn modelId="{D4B00EC3-2CAB-4168-879D-4B40A49C5183}" srcId="{1FBC6FD4-6052-4008-962F-12B470801220}" destId="{E7CB7E3A-1CFC-4818-987B-E4BA014F0581}" srcOrd="2" destOrd="0" parTransId="{211158B6-20AF-482B-ABF0-F81D66E643F5}" sibTransId="{9079BA72-216A-43EC-801B-2AB17E9D86EA}"/>
    <dgm:cxn modelId="{5A6EF776-106D-454C-87EA-988D21F97ECD}" type="presOf" srcId="{4BC6A4E7-B6C4-4F64-B564-88307B440A44}" destId="{C52A1258-4869-4172-A520-A0EFEE19A421}" srcOrd="0" destOrd="0" presId="urn:microsoft.com/office/officeart/2005/8/layout/chevron2"/>
    <dgm:cxn modelId="{F865CD50-0EB9-48BF-A259-98923D72BF9C}" type="presOf" srcId="{0BE3DEBC-7ED0-4AD7-B971-8CB59836F57B}" destId="{90AFCE64-C156-4570-9585-21329F6A111C}" srcOrd="0" destOrd="0" presId="urn:microsoft.com/office/officeart/2005/8/layout/chevron2"/>
    <dgm:cxn modelId="{BADDE321-FDF2-4A07-B45C-5D48790158AF}" srcId="{4BC6A4E7-B6C4-4F64-B564-88307B440A44}" destId="{3A3FE1E1-1E59-4738-BE5D-4D8D4469C933}" srcOrd="3" destOrd="0" parTransId="{D22164A8-DC0E-4CC9-B5F7-5A3BDFAD0D01}" sibTransId="{FA14C780-6F16-4A9C-B62C-34798FC7E821}"/>
    <dgm:cxn modelId="{DBDFFFE0-C3A2-45AC-A953-1DD7180CDF20}" type="presOf" srcId="{6FB7DD0A-3363-425B-A7CA-93219A7CDC7A}" destId="{D1C48B17-B082-4433-A08B-6AE7CAC17B7C}" srcOrd="0" destOrd="0" presId="urn:microsoft.com/office/officeart/2005/8/layout/chevron2"/>
    <dgm:cxn modelId="{D32B386C-FB08-4D3A-896E-28B3127A07D8}" type="presOf" srcId="{8E591A8C-95AB-4F6E-941E-3F8E91BD32A5}" destId="{7A1A8517-D9CA-43A8-8F98-802A7BD0B03D}" srcOrd="0" destOrd="0" presId="urn:microsoft.com/office/officeart/2005/8/layout/chevron2"/>
    <dgm:cxn modelId="{CD82C358-635D-4DF8-BB66-341269333646}" srcId="{4BC6A4E7-B6C4-4F64-B564-88307B440A44}" destId="{0C121AF9-D407-4BF6-A5CA-9856850968E9}" srcOrd="7" destOrd="0" parTransId="{4EB2C50D-0848-4C62-9EE6-5F4AC098F344}" sibTransId="{C7272E6C-557C-485C-9081-7F4487F6A5AE}"/>
    <dgm:cxn modelId="{E41DF8B1-B9FC-48F6-8C89-8E5873FB4123}" type="presOf" srcId="{E419BB75-44CC-4D61-837B-D2FA68A789A1}" destId="{90AFCE64-C156-4570-9585-21329F6A111C}" srcOrd="0" destOrd="1" presId="urn:microsoft.com/office/officeart/2005/8/layout/chevron2"/>
    <dgm:cxn modelId="{BC5AFF2D-A5ED-4405-BF87-EC05ED2EFB57}" srcId="{4BC6A4E7-B6C4-4F64-B564-88307B440A44}" destId="{8E591A8C-95AB-4F6E-941E-3F8E91BD32A5}" srcOrd="1" destOrd="0" parTransId="{146C08D1-5DF7-4FC3-B5FF-58E76677CC2E}" sibTransId="{F4FED611-ABBF-4D95-8E24-A8C457C9BD9B}"/>
    <dgm:cxn modelId="{6A51492A-2192-4F9E-B536-8A383351AE9E}" type="presOf" srcId="{7B029860-F88E-4441-BBE6-7E75C89B4B81}" destId="{85725EE4-2638-4056-B09A-BFD6AD32CB8A}" srcOrd="0" destOrd="0" presId="urn:microsoft.com/office/officeart/2005/8/layout/chevron2"/>
    <dgm:cxn modelId="{17DD0B4A-3335-43BC-BCF2-8740D2928284}" type="presOf" srcId="{BAC01883-56B6-400E-8B6A-A9B641962CFB}" destId="{26693D53-FCA0-4DDD-ADBD-423BACC4F657}" srcOrd="0" destOrd="0" presId="urn:microsoft.com/office/officeart/2005/8/layout/chevron2"/>
    <dgm:cxn modelId="{54DC47A6-CF75-4C5D-8FBE-E8C4713D048D}" type="presOf" srcId="{F8F63A71-1F76-4BF3-AB3E-01606B777DB1}" destId="{90AFCE64-C156-4570-9585-21329F6A111C}" srcOrd="0" destOrd="2" presId="urn:microsoft.com/office/officeart/2005/8/layout/chevron2"/>
    <dgm:cxn modelId="{054FD16C-EA14-4B29-B085-61035AF1EA41}" type="presOf" srcId="{F57E8FB7-550D-4ABC-9AC0-78925BDE057C}" destId="{CD83749E-AFB9-455B-BD3C-CDFDF521BF07}" srcOrd="0" destOrd="0" presId="urn:microsoft.com/office/officeart/2005/8/layout/chevron2"/>
    <dgm:cxn modelId="{C46FFDFD-80B8-4124-90BD-B622A45B94BE}" type="presOf" srcId="{FB15ED63-076A-4F87-8097-1A2C7C8BE8E9}" destId="{5CC65233-BE1C-4349-9DFE-0B289A7BEEE4}" srcOrd="0" destOrd="0" presId="urn:microsoft.com/office/officeart/2005/8/layout/chevron2"/>
    <dgm:cxn modelId="{2E5FB141-8CF0-451E-8FA8-5026228758EA}" srcId="{4BC6A4E7-B6C4-4F64-B564-88307B440A44}" destId="{7B029860-F88E-4441-BBE6-7E75C89B4B81}" srcOrd="6" destOrd="0" parTransId="{B0C2BACD-2547-415B-9018-9FE8DE691766}" sibTransId="{10ACA426-86B9-44A6-A0CA-E4F5DEC4CFF2}"/>
    <dgm:cxn modelId="{C989E3A3-0C24-47E0-8E65-8BCF5545A082}" srcId="{1FBC6FD4-6052-4008-962F-12B470801220}" destId="{EC3D4999-D1E3-4548-9341-1C1C73C896C7}" srcOrd="0" destOrd="0" parTransId="{F79550FC-E0B0-4182-9DE9-BCD295222EEF}" sibTransId="{96D5BBA3-B1CD-4CC4-B717-355ACB91CE25}"/>
    <dgm:cxn modelId="{9AA32B23-43B7-4B25-BEDF-879C642163F3}" type="presOf" srcId="{0C121AF9-D407-4BF6-A5CA-9856850968E9}" destId="{71918CA7-00BF-4B1D-AF7A-288A50CC5079}" srcOrd="0" destOrd="0" presId="urn:microsoft.com/office/officeart/2005/8/layout/chevron2"/>
    <dgm:cxn modelId="{43F6D9C0-3396-4421-BDC0-10141EF91C0A}" type="presOf" srcId="{DB45A750-4CBE-42A7-B483-283A737D0826}" destId="{DF656426-C6EC-4A40-A36D-0254C2ABC44C}" srcOrd="0" destOrd="0" presId="urn:microsoft.com/office/officeart/2005/8/layout/chevron2"/>
    <dgm:cxn modelId="{4EA0AA5E-3B86-45EA-8C1A-05DD5D1A30A8}" type="presOf" srcId="{EC3D4999-D1E3-4548-9341-1C1C73C896C7}" destId="{1B3A0BA8-7E97-4DFF-AA99-BBFA607C65B7}" srcOrd="0" destOrd="0" presId="urn:microsoft.com/office/officeart/2005/8/layout/chevron2"/>
    <dgm:cxn modelId="{910458FD-7AB8-4967-82C3-EBE299B36D8C}" type="presOf" srcId="{3B848E51-818E-4017-A471-EECF71F49548}" destId="{533309B2-3AFB-4C05-AFC4-E12A560FBAF9}" srcOrd="0" destOrd="0" presId="urn:microsoft.com/office/officeart/2005/8/layout/chevron2"/>
    <dgm:cxn modelId="{E83DFCF3-3A27-447E-8959-A5C1B92E1645}" srcId="{6FB7DD0A-3363-425B-A7CA-93219A7CDC7A}" destId="{95D471A6-4936-4766-98AA-B60800971E91}" srcOrd="0" destOrd="0" parTransId="{D0736A84-1E4D-481E-A494-7E52FDE1A998}" sibTransId="{7008B672-22E3-498A-8DE4-A918FA2841C1}"/>
    <dgm:cxn modelId="{7A46686C-236F-4701-85C2-0AF78732CE82}" srcId="{3B848E51-818E-4017-A471-EECF71F49548}" destId="{CAA7254F-BBF5-4348-B2FF-F83A086EBBDE}" srcOrd="0" destOrd="0" parTransId="{49C48AE6-FF32-41B4-95A0-13FE131CEAA1}" sibTransId="{F9EC2A7D-1EAC-456B-8BB1-FD6CCD6214A6}"/>
    <dgm:cxn modelId="{065BEEE1-85F0-4128-BEFF-4EF3A204E021}" srcId="{0C121AF9-D407-4BF6-A5CA-9856850968E9}" destId="{55ED4522-4054-42D6-A2AC-17331865988A}" srcOrd="0" destOrd="0" parTransId="{F91FE2E1-EC2C-48C4-BF24-F65471E5C464}" sibTransId="{955AF044-8703-4102-9B6F-102E5B6CF26A}"/>
    <dgm:cxn modelId="{F67B095B-E0BB-4B4C-8CF5-F8252B32A358}" type="presOf" srcId="{C118FD1A-D672-415B-8218-D610CAC05FE9}" destId="{1B3A0BA8-7E97-4DFF-AA99-BBFA607C65B7}" srcOrd="0" destOrd="1" presId="urn:microsoft.com/office/officeart/2005/8/layout/chevron2"/>
    <dgm:cxn modelId="{6F30D230-DFF9-424D-91B1-352ACC3981F2}" srcId="{4BC6A4E7-B6C4-4F64-B564-88307B440A44}" destId="{DB45A750-4CBE-42A7-B483-283A737D0826}" srcOrd="2" destOrd="0" parTransId="{A2C3453E-EC2F-407B-B3CC-922E912FECBA}" sibTransId="{F99E3F23-3D65-43D8-8183-364195CEBF19}"/>
    <dgm:cxn modelId="{77EFB60E-B5BF-4C73-A508-9B9AFB8DABF4}" srcId="{DB45A750-4CBE-42A7-B483-283A737D0826}" destId="{F57E8FB7-550D-4ABC-9AC0-78925BDE057C}" srcOrd="0" destOrd="0" parTransId="{C4BC979C-3ACA-4FC7-A270-9DCC42ED6A7A}" sibTransId="{C44DF08B-C22B-43F5-BC36-8EC99A0D2DC9}"/>
    <dgm:cxn modelId="{C32F8A53-98F3-4081-9A71-1A786B5EBD3E}" type="presOf" srcId="{E7CB7E3A-1CFC-4818-987B-E4BA014F0581}" destId="{1B3A0BA8-7E97-4DFF-AA99-BBFA607C65B7}" srcOrd="0" destOrd="2" presId="urn:microsoft.com/office/officeart/2005/8/layout/chevron2"/>
    <dgm:cxn modelId="{D45918AF-6C97-413B-AAD8-7C155239F0A5}" srcId="{1FBC6FD4-6052-4008-962F-12B470801220}" destId="{28DE736A-41E8-490A-BEDA-10EC5BFD34A7}" srcOrd="3" destOrd="0" parTransId="{A176EDE7-C613-4600-BD5A-CA706213E721}" sibTransId="{CD21BD4A-CA0B-42A5-84DA-D2A2C9095DB1}"/>
    <dgm:cxn modelId="{0D53F610-80D9-48EE-B67B-6CAEEE212655}" srcId="{7B029860-F88E-4441-BBE6-7E75C89B4B81}" destId="{E419BB75-44CC-4D61-837B-D2FA68A789A1}" srcOrd="1" destOrd="0" parTransId="{788D3937-010B-45C8-8F3E-E18615996A1F}" sibTransId="{319C0365-E6CB-40BA-9C02-8423B4DD0C41}"/>
    <dgm:cxn modelId="{3DA2D078-01F1-488E-894D-F9886BB7AF97}" type="presOf" srcId="{28DE736A-41E8-490A-BEDA-10EC5BFD34A7}" destId="{1B3A0BA8-7E97-4DFF-AA99-BBFA607C65B7}" srcOrd="0" destOrd="3" presId="urn:microsoft.com/office/officeart/2005/8/layout/chevron2"/>
    <dgm:cxn modelId="{B2D852BD-1381-4118-B626-BD8BA5FA697A}" srcId="{8E591A8C-95AB-4F6E-941E-3F8E91BD32A5}" destId="{FB15ED63-076A-4F87-8097-1A2C7C8BE8E9}" srcOrd="0" destOrd="0" parTransId="{82ACC6A7-6D87-4521-A49C-2DBB0ABEDD50}" sibTransId="{8F902CA3-F07D-404A-A256-6FA4476D3D30}"/>
    <dgm:cxn modelId="{E74B34DB-5E22-4AA2-B5FE-9F20508451BE}" type="presOf" srcId="{3A3FE1E1-1E59-4738-BE5D-4D8D4469C933}" destId="{C5175301-5CFB-43F7-96C4-735F2ED4CEC9}" srcOrd="0" destOrd="0" presId="urn:microsoft.com/office/officeart/2005/8/layout/chevron2"/>
    <dgm:cxn modelId="{51003472-A204-4B18-93FB-6C2F7FC6B8D1}" srcId="{3A3FE1E1-1E59-4738-BE5D-4D8D4469C933}" destId="{BAC01883-56B6-400E-8B6A-A9B641962CFB}" srcOrd="0" destOrd="0" parTransId="{938F4B51-33EB-4F38-AEF2-18C8C30CFCEF}" sibTransId="{4D224139-6A16-43DC-9B89-87EBEE6F142E}"/>
    <dgm:cxn modelId="{98924265-5579-484E-B057-C7DA1CDDD0D0}" srcId="{7B029860-F88E-4441-BBE6-7E75C89B4B81}" destId="{0BE3DEBC-7ED0-4AD7-B971-8CB59836F57B}" srcOrd="0" destOrd="0" parTransId="{938D1BE5-7243-4C83-B614-96E776D6F410}" sibTransId="{E47F84CD-459A-4E6A-B116-C9C3E4CF6AF3}"/>
    <dgm:cxn modelId="{99103A3B-0110-4420-9AA4-431AB3780D89}" srcId="{4BC6A4E7-B6C4-4F64-B564-88307B440A44}" destId="{1FBC6FD4-6052-4008-962F-12B470801220}" srcOrd="5" destOrd="0" parTransId="{C687042D-AD9A-409B-9A4B-8A734B01337F}" sibTransId="{3A1FA729-ABF6-46F4-AC35-C3AF4D5D5B4A}"/>
    <dgm:cxn modelId="{C4AAF2CD-2479-43EB-868F-8FB857AB8990}" srcId="{4BC6A4E7-B6C4-4F64-B564-88307B440A44}" destId="{3B848E51-818E-4017-A471-EECF71F49548}" srcOrd="4" destOrd="0" parTransId="{96CE901D-E6A6-4D41-8AD5-7EBB86D6BE3D}" sibTransId="{273294F8-3D64-4408-8AE6-69BFCC1C83CB}"/>
    <dgm:cxn modelId="{A69D9191-1780-44C6-933B-11E6BE836F12}" srcId="{4BC6A4E7-B6C4-4F64-B564-88307B440A44}" destId="{6FB7DD0A-3363-425B-A7CA-93219A7CDC7A}" srcOrd="0" destOrd="0" parTransId="{EEABCA88-7835-460E-96D3-CE503BCFD606}" sibTransId="{A9EAF5D3-4B18-43DD-A410-AE553EA1E9C6}"/>
    <dgm:cxn modelId="{09A41B80-FA3C-4F60-809A-903C513AC046}" srcId="{1FBC6FD4-6052-4008-962F-12B470801220}" destId="{C118FD1A-D672-415B-8218-D610CAC05FE9}" srcOrd="1" destOrd="0" parTransId="{49C14CD1-97F6-45CA-87DC-56522E35FD09}" sibTransId="{7A62FFD3-9231-4257-AAB0-BE6369937EDC}"/>
    <dgm:cxn modelId="{55249881-6461-453E-A80C-AB86BD9FE253}" type="presOf" srcId="{95D471A6-4936-4766-98AA-B60800971E91}" destId="{71788D1A-0059-4283-9582-BF3CF2B452B9}" srcOrd="0" destOrd="0" presId="urn:microsoft.com/office/officeart/2005/8/layout/chevron2"/>
    <dgm:cxn modelId="{3E2481E7-2E20-4126-9768-4BF4E4DA3F27}" type="presParOf" srcId="{C52A1258-4869-4172-A520-A0EFEE19A421}" destId="{F35E5A5A-466D-4A45-A6E1-254021B7EE0C}" srcOrd="0" destOrd="0" presId="urn:microsoft.com/office/officeart/2005/8/layout/chevron2"/>
    <dgm:cxn modelId="{45CA3AC3-AE44-45C2-B0A3-C6623E88797E}" type="presParOf" srcId="{F35E5A5A-466D-4A45-A6E1-254021B7EE0C}" destId="{D1C48B17-B082-4433-A08B-6AE7CAC17B7C}" srcOrd="0" destOrd="0" presId="urn:microsoft.com/office/officeart/2005/8/layout/chevron2"/>
    <dgm:cxn modelId="{E86F8C84-4D34-4B7E-BF2C-B826FC74BADB}" type="presParOf" srcId="{F35E5A5A-466D-4A45-A6E1-254021B7EE0C}" destId="{71788D1A-0059-4283-9582-BF3CF2B452B9}" srcOrd="1" destOrd="0" presId="urn:microsoft.com/office/officeart/2005/8/layout/chevron2"/>
    <dgm:cxn modelId="{364D9208-6189-49DA-93EE-DE0D164F0F24}" type="presParOf" srcId="{C52A1258-4869-4172-A520-A0EFEE19A421}" destId="{49C94BF4-A9F0-4A9D-AA47-5579FB6929FC}" srcOrd="1" destOrd="0" presId="urn:microsoft.com/office/officeart/2005/8/layout/chevron2"/>
    <dgm:cxn modelId="{452CAA08-A410-4C67-A2A7-32603DB0B996}" type="presParOf" srcId="{C52A1258-4869-4172-A520-A0EFEE19A421}" destId="{9681C7AD-AD9D-482D-B2C4-C353AD4BE8E3}" srcOrd="2" destOrd="0" presId="urn:microsoft.com/office/officeart/2005/8/layout/chevron2"/>
    <dgm:cxn modelId="{16645299-6CDE-443C-B56F-D4B6D16BB266}" type="presParOf" srcId="{9681C7AD-AD9D-482D-B2C4-C353AD4BE8E3}" destId="{7A1A8517-D9CA-43A8-8F98-802A7BD0B03D}" srcOrd="0" destOrd="0" presId="urn:microsoft.com/office/officeart/2005/8/layout/chevron2"/>
    <dgm:cxn modelId="{2E59CCAF-EE45-4346-AC2F-915613B6F5AB}" type="presParOf" srcId="{9681C7AD-AD9D-482D-B2C4-C353AD4BE8E3}" destId="{5CC65233-BE1C-4349-9DFE-0B289A7BEEE4}" srcOrd="1" destOrd="0" presId="urn:microsoft.com/office/officeart/2005/8/layout/chevron2"/>
    <dgm:cxn modelId="{9026828B-30F4-4FBE-A15D-FDF6A88E44C8}" type="presParOf" srcId="{C52A1258-4869-4172-A520-A0EFEE19A421}" destId="{8FB5A1F1-AE13-44B9-B43F-28B2E0E2FB84}" srcOrd="3" destOrd="0" presId="urn:microsoft.com/office/officeart/2005/8/layout/chevron2"/>
    <dgm:cxn modelId="{2C03A55B-D41B-496D-AE38-80B2A7FCA67D}" type="presParOf" srcId="{C52A1258-4869-4172-A520-A0EFEE19A421}" destId="{4539664D-B7A2-4613-A504-FD8CA2ACB296}" srcOrd="4" destOrd="0" presId="urn:microsoft.com/office/officeart/2005/8/layout/chevron2"/>
    <dgm:cxn modelId="{FD1B9856-422F-4EF2-8F24-67F0D22B8B7A}" type="presParOf" srcId="{4539664D-B7A2-4613-A504-FD8CA2ACB296}" destId="{DF656426-C6EC-4A40-A36D-0254C2ABC44C}" srcOrd="0" destOrd="0" presId="urn:microsoft.com/office/officeart/2005/8/layout/chevron2"/>
    <dgm:cxn modelId="{8FB5CB10-400F-4506-8224-B2533811DEAC}" type="presParOf" srcId="{4539664D-B7A2-4613-A504-FD8CA2ACB296}" destId="{CD83749E-AFB9-455B-BD3C-CDFDF521BF07}" srcOrd="1" destOrd="0" presId="urn:microsoft.com/office/officeart/2005/8/layout/chevron2"/>
    <dgm:cxn modelId="{C4EC5ADD-94BA-417F-94DF-32769DABE7E0}" type="presParOf" srcId="{C52A1258-4869-4172-A520-A0EFEE19A421}" destId="{3CA795B5-BCCE-4D46-8278-EA989CA56044}" srcOrd="5" destOrd="0" presId="urn:microsoft.com/office/officeart/2005/8/layout/chevron2"/>
    <dgm:cxn modelId="{D550D2B9-2F49-4974-9507-56E5746A00E8}" type="presParOf" srcId="{C52A1258-4869-4172-A520-A0EFEE19A421}" destId="{0D2802A3-B245-4E7B-A603-53EF8B92D32A}" srcOrd="6" destOrd="0" presId="urn:microsoft.com/office/officeart/2005/8/layout/chevron2"/>
    <dgm:cxn modelId="{D693AC23-F207-4712-9D38-880F5BE85392}" type="presParOf" srcId="{0D2802A3-B245-4E7B-A603-53EF8B92D32A}" destId="{C5175301-5CFB-43F7-96C4-735F2ED4CEC9}" srcOrd="0" destOrd="0" presId="urn:microsoft.com/office/officeart/2005/8/layout/chevron2"/>
    <dgm:cxn modelId="{8C1DDE68-A32A-49C6-9863-35852017DCD1}" type="presParOf" srcId="{0D2802A3-B245-4E7B-A603-53EF8B92D32A}" destId="{26693D53-FCA0-4DDD-ADBD-423BACC4F657}" srcOrd="1" destOrd="0" presId="urn:microsoft.com/office/officeart/2005/8/layout/chevron2"/>
    <dgm:cxn modelId="{E947AD21-7AD7-43F2-86A3-2AF6CA7CA35A}" type="presParOf" srcId="{C52A1258-4869-4172-A520-A0EFEE19A421}" destId="{FB6A5B2C-94D1-449C-BD45-A7BE3AC5910D}" srcOrd="7" destOrd="0" presId="urn:microsoft.com/office/officeart/2005/8/layout/chevron2"/>
    <dgm:cxn modelId="{744924A0-223B-4D8F-A7E2-9DCC60CB4FC1}" type="presParOf" srcId="{C52A1258-4869-4172-A520-A0EFEE19A421}" destId="{DC570801-78A4-40B8-9071-9C896732C3D7}" srcOrd="8" destOrd="0" presId="urn:microsoft.com/office/officeart/2005/8/layout/chevron2"/>
    <dgm:cxn modelId="{7574EF7F-824D-4D11-8F89-846232381A79}" type="presParOf" srcId="{DC570801-78A4-40B8-9071-9C896732C3D7}" destId="{533309B2-3AFB-4C05-AFC4-E12A560FBAF9}" srcOrd="0" destOrd="0" presId="urn:microsoft.com/office/officeart/2005/8/layout/chevron2"/>
    <dgm:cxn modelId="{3B810888-7D89-44D8-A7F2-4FCF09FAF39F}" type="presParOf" srcId="{DC570801-78A4-40B8-9071-9C896732C3D7}" destId="{18E2A5AA-0A12-49FF-8C43-F195FCB2BFE4}" srcOrd="1" destOrd="0" presId="urn:microsoft.com/office/officeart/2005/8/layout/chevron2"/>
    <dgm:cxn modelId="{A5879405-8951-4077-8730-557745FC0C9D}" type="presParOf" srcId="{C52A1258-4869-4172-A520-A0EFEE19A421}" destId="{ED0876DB-B321-4EBC-9B61-1CC94EDCC451}" srcOrd="9" destOrd="0" presId="urn:microsoft.com/office/officeart/2005/8/layout/chevron2"/>
    <dgm:cxn modelId="{662CD459-F21E-4A63-A773-9283A2BE66D7}" type="presParOf" srcId="{C52A1258-4869-4172-A520-A0EFEE19A421}" destId="{DA15A17C-D330-4CCC-9160-FDDFE5CA6B3A}" srcOrd="10" destOrd="0" presId="urn:microsoft.com/office/officeart/2005/8/layout/chevron2"/>
    <dgm:cxn modelId="{B6BA74ED-CAD4-40C6-8DDB-869AE40F38E1}" type="presParOf" srcId="{DA15A17C-D330-4CCC-9160-FDDFE5CA6B3A}" destId="{05461DA9-8EA6-41EC-A14F-A007BA9F1A1D}" srcOrd="0" destOrd="0" presId="urn:microsoft.com/office/officeart/2005/8/layout/chevron2"/>
    <dgm:cxn modelId="{CCE39C44-8272-49B1-8CC8-7FDE23E4E18B}" type="presParOf" srcId="{DA15A17C-D330-4CCC-9160-FDDFE5CA6B3A}" destId="{1B3A0BA8-7E97-4DFF-AA99-BBFA607C65B7}" srcOrd="1" destOrd="0" presId="urn:microsoft.com/office/officeart/2005/8/layout/chevron2"/>
    <dgm:cxn modelId="{7EA9390B-E077-4A90-9CCB-83EB4A0537EB}" type="presParOf" srcId="{C52A1258-4869-4172-A520-A0EFEE19A421}" destId="{B06396E2-B822-4A90-A294-47076790C20A}" srcOrd="11" destOrd="0" presId="urn:microsoft.com/office/officeart/2005/8/layout/chevron2"/>
    <dgm:cxn modelId="{0972C38A-CF83-4E23-87D9-6052E96D18B4}" type="presParOf" srcId="{C52A1258-4869-4172-A520-A0EFEE19A421}" destId="{3BCC5511-3AB1-4EF9-9381-8095354E5BA5}" srcOrd="12" destOrd="0" presId="urn:microsoft.com/office/officeart/2005/8/layout/chevron2"/>
    <dgm:cxn modelId="{888F9698-7824-4F93-A0FE-C454233C9511}" type="presParOf" srcId="{3BCC5511-3AB1-4EF9-9381-8095354E5BA5}" destId="{85725EE4-2638-4056-B09A-BFD6AD32CB8A}" srcOrd="0" destOrd="0" presId="urn:microsoft.com/office/officeart/2005/8/layout/chevron2"/>
    <dgm:cxn modelId="{49BA4A5A-67AA-4D47-9159-1F97AB12A1DD}" type="presParOf" srcId="{3BCC5511-3AB1-4EF9-9381-8095354E5BA5}" destId="{90AFCE64-C156-4570-9585-21329F6A111C}" srcOrd="1" destOrd="0" presId="urn:microsoft.com/office/officeart/2005/8/layout/chevron2"/>
    <dgm:cxn modelId="{C54FB9CE-3AD7-4C6B-A856-E0EDA4ECDD97}" type="presParOf" srcId="{C52A1258-4869-4172-A520-A0EFEE19A421}" destId="{A9853582-90B4-4975-82CF-CEB23DBED5A5}" srcOrd="13" destOrd="0" presId="urn:microsoft.com/office/officeart/2005/8/layout/chevron2"/>
    <dgm:cxn modelId="{A91ADC09-3A6F-4F7B-9681-1A09E07DE35C}" type="presParOf" srcId="{C52A1258-4869-4172-A520-A0EFEE19A421}" destId="{8E252040-5BAD-49FF-AB7E-466D2FECFB89}" srcOrd="14" destOrd="0" presId="urn:microsoft.com/office/officeart/2005/8/layout/chevron2"/>
    <dgm:cxn modelId="{671A57E5-E5CA-40D1-969D-85C0DF3257BC}" type="presParOf" srcId="{8E252040-5BAD-49FF-AB7E-466D2FECFB89}" destId="{71918CA7-00BF-4B1D-AF7A-288A50CC5079}" srcOrd="0" destOrd="0" presId="urn:microsoft.com/office/officeart/2005/8/layout/chevron2"/>
    <dgm:cxn modelId="{571454E7-6F3E-47BB-BE4A-9FF54BA1187B}" type="presParOf" srcId="{8E252040-5BAD-49FF-AB7E-466D2FECFB89}" destId="{DDC6D5E1-6B77-4EE2-BAAB-F20AD0D88DE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C48B17-B082-4433-A08B-6AE7CAC17B7C}">
      <dsp:nvSpPr>
        <dsp:cNvPr id="0" name=""/>
        <dsp:cNvSpPr/>
      </dsp:nvSpPr>
      <dsp:spPr>
        <a:xfrm rot="5400000">
          <a:off x="-115211" y="119860"/>
          <a:ext cx="768079" cy="5376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fr-FR" sz="2400" b="1" kern="1200" dirty="0"/>
        </a:p>
      </dsp:txBody>
      <dsp:txXfrm rot="-5400000">
        <a:off x="2" y="273476"/>
        <a:ext cx="537655" cy="230424"/>
      </dsp:txXfrm>
    </dsp:sp>
    <dsp:sp modelId="{71788D1A-0059-4283-9582-BF3CF2B452B9}">
      <dsp:nvSpPr>
        <dsp:cNvPr id="0" name=""/>
        <dsp:cNvSpPr/>
      </dsp:nvSpPr>
      <dsp:spPr>
        <a:xfrm rot="5400000">
          <a:off x="3874742" y="-3336670"/>
          <a:ext cx="499251" cy="71760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CA" sz="2000" b="1" kern="1200" dirty="0" smtClean="0">
              <a:solidFill>
                <a:srgbClr val="C00000"/>
              </a:solidFill>
              <a:latin typeface="+mj-lt"/>
            </a:rPr>
            <a:t>TICE  et l’apprentissage</a:t>
          </a:r>
          <a:r>
            <a:rPr lang="fr-FR" sz="2000" b="1" kern="1200" dirty="0" smtClean="0">
              <a:solidFill>
                <a:srgbClr val="C00000"/>
              </a:solidFill>
              <a:latin typeface="+mj-lt"/>
            </a:rPr>
            <a:t> </a:t>
          </a:r>
          <a:endParaRPr lang="fr-FR" sz="2000" b="1" kern="1200" dirty="0">
            <a:solidFill>
              <a:srgbClr val="C00000"/>
            </a:solidFill>
            <a:latin typeface="+mj-lt"/>
          </a:endParaRPr>
        </a:p>
      </dsp:txBody>
      <dsp:txXfrm rot="-5400000">
        <a:off x="536364" y="26079"/>
        <a:ext cx="7151637" cy="450509"/>
      </dsp:txXfrm>
    </dsp:sp>
    <dsp:sp modelId="{7A1A8517-D9CA-43A8-8F98-802A7BD0B03D}">
      <dsp:nvSpPr>
        <dsp:cNvPr id="0" name=""/>
        <dsp:cNvSpPr/>
      </dsp:nvSpPr>
      <dsp:spPr>
        <a:xfrm rot="5400000">
          <a:off x="-115211" y="815035"/>
          <a:ext cx="768079" cy="5376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fr-FR" sz="2400" b="1" kern="1200" dirty="0"/>
        </a:p>
      </dsp:txBody>
      <dsp:txXfrm rot="-5400000">
        <a:off x="2" y="968651"/>
        <a:ext cx="537655" cy="230424"/>
      </dsp:txXfrm>
    </dsp:sp>
    <dsp:sp modelId="{5CC65233-BE1C-4349-9DFE-0B289A7BEEE4}">
      <dsp:nvSpPr>
        <dsp:cNvPr id="0" name=""/>
        <dsp:cNvSpPr/>
      </dsp:nvSpPr>
      <dsp:spPr>
        <a:xfrm rot="5400000">
          <a:off x="3876033" y="-2623182"/>
          <a:ext cx="499251" cy="71760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1" kern="1200" dirty="0" smtClean="0">
              <a:solidFill>
                <a:srgbClr val="C00000"/>
              </a:solidFill>
            </a:rPr>
            <a:t>Les différents types de TICE</a:t>
          </a:r>
          <a:endParaRPr lang="fr-FR" sz="2000" b="1" kern="1200" dirty="0">
            <a:solidFill>
              <a:srgbClr val="C00000"/>
            </a:solidFill>
          </a:endParaRPr>
        </a:p>
      </dsp:txBody>
      <dsp:txXfrm rot="-5400000">
        <a:off x="537655" y="739567"/>
        <a:ext cx="7151637" cy="450509"/>
      </dsp:txXfrm>
    </dsp:sp>
    <dsp:sp modelId="{DF656426-C6EC-4A40-A36D-0254C2ABC44C}">
      <dsp:nvSpPr>
        <dsp:cNvPr id="0" name=""/>
        <dsp:cNvSpPr/>
      </dsp:nvSpPr>
      <dsp:spPr>
        <a:xfrm rot="5400000">
          <a:off x="-115211" y="1510210"/>
          <a:ext cx="768079" cy="5376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fr-FR" sz="2400" b="1" kern="1200" dirty="0"/>
        </a:p>
      </dsp:txBody>
      <dsp:txXfrm rot="-5400000">
        <a:off x="2" y="1663826"/>
        <a:ext cx="537655" cy="230424"/>
      </dsp:txXfrm>
    </dsp:sp>
    <dsp:sp modelId="{CD83749E-AFB9-455B-BD3C-CDFDF521BF07}">
      <dsp:nvSpPr>
        <dsp:cNvPr id="0" name=""/>
        <dsp:cNvSpPr/>
      </dsp:nvSpPr>
      <dsp:spPr>
        <a:xfrm rot="5400000">
          <a:off x="3876033" y="-1943379"/>
          <a:ext cx="499251" cy="71760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1" kern="1200" dirty="0" smtClean="0">
              <a:solidFill>
                <a:srgbClr val="C00000"/>
              </a:solidFill>
              <a:latin typeface="+mj-lt"/>
              <a:cs typeface="Times New Roman" pitchFamily="18" charset="0"/>
            </a:rPr>
            <a:t>Impact des TICE sur les élèves et les enseignants</a:t>
          </a:r>
          <a:r>
            <a:rPr lang="fr-FR" sz="2000" b="1" kern="1200" dirty="0" smtClean="0">
              <a:solidFill>
                <a:srgbClr val="C00000"/>
              </a:solidFill>
              <a:latin typeface="+mj-lt"/>
            </a:rPr>
            <a:t> </a:t>
          </a:r>
          <a:endParaRPr lang="fr-FR" sz="2000" b="1" kern="1200" dirty="0">
            <a:solidFill>
              <a:srgbClr val="C00000"/>
            </a:solidFill>
            <a:latin typeface="+mj-lt"/>
          </a:endParaRPr>
        </a:p>
      </dsp:txBody>
      <dsp:txXfrm rot="-5400000">
        <a:off x="537655" y="1419370"/>
        <a:ext cx="7151637" cy="450509"/>
      </dsp:txXfrm>
    </dsp:sp>
    <dsp:sp modelId="{C5175301-5CFB-43F7-96C4-735F2ED4CEC9}">
      <dsp:nvSpPr>
        <dsp:cNvPr id="0" name=""/>
        <dsp:cNvSpPr/>
      </dsp:nvSpPr>
      <dsp:spPr>
        <a:xfrm rot="5400000">
          <a:off x="-115211" y="2205385"/>
          <a:ext cx="768079" cy="5376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fr-FR" sz="2400" b="1" kern="1200" dirty="0"/>
        </a:p>
      </dsp:txBody>
      <dsp:txXfrm rot="-5400000">
        <a:off x="2" y="2359001"/>
        <a:ext cx="537655" cy="230424"/>
      </dsp:txXfrm>
    </dsp:sp>
    <dsp:sp modelId="{26693D53-FCA0-4DDD-ADBD-423BACC4F657}">
      <dsp:nvSpPr>
        <dsp:cNvPr id="0" name=""/>
        <dsp:cNvSpPr/>
      </dsp:nvSpPr>
      <dsp:spPr>
        <a:xfrm rot="5400000">
          <a:off x="3876033" y="-1248204"/>
          <a:ext cx="499251" cy="71760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b="1" kern="1200" dirty="0" smtClean="0">
              <a:solidFill>
                <a:srgbClr val="C00000"/>
              </a:solidFill>
              <a:latin typeface="+mj-lt"/>
              <a:cs typeface="Times New Roman" pitchFamily="18" charset="0"/>
            </a:rPr>
            <a:t>Les facteurs qui encouragent l’utilisation des TICE.</a:t>
          </a:r>
          <a:endParaRPr lang="fr-FR" sz="2000" b="1" kern="1200" dirty="0">
            <a:solidFill>
              <a:srgbClr val="C00000"/>
            </a:solidFill>
            <a:latin typeface="+mj-lt"/>
          </a:endParaRPr>
        </a:p>
      </dsp:txBody>
      <dsp:txXfrm rot="-5400000">
        <a:off x="537655" y="2114545"/>
        <a:ext cx="7151637" cy="450509"/>
      </dsp:txXfrm>
    </dsp:sp>
    <dsp:sp modelId="{533309B2-3AFB-4C05-AFC4-E12A560FBAF9}">
      <dsp:nvSpPr>
        <dsp:cNvPr id="0" name=""/>
        <dsp:cNvSpPr/>
      </dsp:nvSpPr>
      <dsp:spPr>
        <a:xfrm rot="5400000">
          <a:off x="-115211" y="2900560"/>
          <a:ext cx="768079" cy="5376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fr-FR" sz="2400" b="1" kern="1200" dirty="0"/>
        </a:p>
      </dsp:txBody>
      <dsp:txXfrm rot="-5400000">
        <a:off x="2" y="3054176"/>
        <a:ext cx="537655" cy="230424"/>
      </dsp:txXfrm>
    </dsp:sp>
    <dsp:sp modelId="{18E2A5AA-0A12-49FF-8C43-F195FCB2BFE4}">
      <dsp:nvSpPr>
        <dsp:cNvPr id="0" name=""/>
        <dsp:cNvSpPr/>
      </dsp:nvSpPr>
      <dsp:spPr>
        <a:xfrm rot="5400000">
          <a:off x="3876033" y="-553029"/>
          <a:ext cx="499251" cy="71760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b="1" kern="1200" dirty="0" smtClean="0">
              <a:solidFill>
                <a:srgbClr val="C00000"/>
              </a:solidFill>
            </a:rPr>
            <a:t>Connaissance et formation  des enseignants vis-à-vis des TICE  </a:t>
          </a:r>
          <a:endParaRPr lang="fr-FR" sz="1800" b="1" kern="1200" dirty="0">
            <a:solidFill>
              <a:srgbClr val="C00000"/>
            </a:solidFill>
          </a:endParaRPr>
        </a:p>
      </dsp:txBody>
      <dsp:txXfrm rot="-5400000">
        <a:off x="537655" y="2809720"/>
        <a:ext cx="7151637" cy="450509"/>
      </dsp:txXfrm>
    </dsp:sp>
    <dsp:sp modelId="{05461DA9-8EA6-41EC-A14F-A007BA9F1A1D}">
      <dsp:nvSpPr>
        <dsp:cNvPr id="0" name=""/>
        <dsp:cNvSpPr/>
      </dsp:nvSpPr>
      <dsp:spPr>
        <a:xfrm rot="5400000">
          <a:off x="-115211" y="3595735"/>
          <a:ext cx="768079" cy="5376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fr-FR" sz="2400" b="1" kern="1200" dirty="0"/>
        </a:p>
      </dsp:txBody>
      <dsp:txXfrm rot="-5400000">
        <a:off x="2" y="3749351"/>
        <a:ext cx="537655" cy="230424"/>
      </dsp:txXfrm>
    </dsp:sp>
    <dsp:sp modelId="{1B3A0BA8-7E97-4DFF-AA99-BBFA607C65B7}">
      <dsp:nvSpPr>
        <dsp:cNvPr id="0" name=""/>
        <dsp:cNvSpPr/>
      </dsp:nvSpPr>
      <dsp:spPr>
        <a:xfrm rot="5400000">
          <a:off x="3876033" y="1517419"/>
          <a:ext cx="499251" cy="71760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57150" lvl="1" indent="-57150" algn="r" defTabSz="311150" rtl="1">
            <a:lnSpc>
              <a:spcPct val="90000"/>
            </a:lnSpc>
            <a:spcBef>
              <a:spcPct val="0"/>
            </a:spcBef>
            <a:spcAft>
              <a:spcPct val="15000"/>
            </a:spcAft>
            <a:buChar char="••"/>
          </a:pPr>
          <a:endParaRPr lang="fr-FR" sz="700" kern="1200" dirty="0"/>
        </a:p>
        <a:p>
          <a:pPr marL="171450" lvl="1" indent="-171450" algn="l" defTabSz="800100" rtl="0">
            <a:lnSpc>
              <a:spcPct val="90000"/>
            </a:lnSpc>
            <a:spcBef>
              <a:spcPct val="0"/>
            </a:spcBef>
            <a:spcAft>
              <a:spcPct val="15000"/>
            </a:spcAft>
            <a:buChar char="••"/>
          </a:pPr>
          <a:r>
            <a:rPr lang="fr-FR" sz="1800" b="1" kern="1200" dirty="0" smtClean="0">
              <a:solidFill>
                <a:srgbClr val="C00000"/>
              </a:solidFill>
            </a:rPr>
            <a:t>Discutions des résultats</a:t>
          </a:r>
          <a:endParaRPr lang="fr-FR" sz="1800" b="1" kern="1200" dirty="0" smtClean="0"/>
        </a:p>
        <a:p>
          <a:pPr marL="57150" lvl="1" indent="-57150" algn="r" defTabSz="311150" rtl="1">
            <a:lnSpc>
              <a:spcPct val="90000"/>
            </a:lnSpc>
            <a:spcBef>
              <a:spcPct val="0"/>
            </a:spcBef>
            <a:spcAft>
              <a:spcPct val="15000"/>
            </a:spcAft>
            <a:buChar char="••"/>
          </a:pPr>
          <a:endParaRPr lang="en-US" sz="700" b="1" i="1" kern="1200" dirty="0">
            <a:solidFill>
              <a:schemeClr val="tx2"/>
            </a:solidFill>
            <a:latin typeface="Times New Roman" pitchFamily="18" charset="0"/>
            <a:cs typeface="Times New Roman" pitchFamily="18" charset="0"/>
          </a:endParaRPr>
        </a:p>
        <a:p>
          <a:pPr marL="57150" lvl="1" indent="-57150" algn="r" defTabSz="311150" rtl="1">
            <a:lnSpc>
              <a:spcPct val="90000"/>
            </a:lnSpc>
            <a:spcBef>
              <a:spcPct val="0"/>
            </a:spcBef>
            <a:spcAft>
              <a:spcPct val="15000"/>
            </a:spcAft>
            <a:buChar char="••"/>
          </a:pPr>
          <a:endParaRPr lang="fr-FR" sz="700" kern="1200" dirty="0"/>
        </a:p>
      </dsp:txBody>
      <dsp:txXfrm rot="-5400000">
        <a:off x="537655" y="4880169"/>
        <a:ext cx="7151637" cy="450509"/>
      </dsp:txXfrm>
    </dsp:sp>
    <dsp:sp modelId="{85725EE4-2638-4056-B09A-BFD6AD32CB8A}">
      <dsp:nvSpPr>
        <dsp:cNvPr id="0" name=""/>
        <dsp:cNvSpPr/>
      </dsp:nvSpPr>
      <dsp:spPr>
        <a:xfrm rot="5400000">
          <a:off x="-115211" y="4290910"/>
          <a:ext cx="768079" cy="5376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fr-FR" sz="2400" b="1" kern="1200" dirty="0"/>
        </a:p>
      </dsp:txBody>
      <dsp:txXfrm rot="-5400000">
        <a:off x="2" y="4444526"/>
        <a:ext cx="537655" cy="230424"/>
      </dsp:txXfrm>
    </dsp:sp>
    <dsp:sp modelId="{90AFCE64-C156-4570-9585-21329F6A111C}">
      <dsp:nvSpPr>
        <dsp:cNvPr id="0" name=""/>
        <dsp:cNvSpPr/>
      </dsp:nvSpPr>
      <dsp:spPr>
        <a:xfrm rot="5400000">
          <a:off x="3876033" y="837320"/>
          <a:ext cx="499251" cy="71760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rtl="0">
            <a:lnSpc>
              <a:spcPct val="90000"/>
            </a:lnSpc>
            <a:spcBef>
              <a:spcPct val="0"/>
            </a:spcBef>
            <a:spcAft>
              <a:spcPct val="15000"/>
            </a:spcAft>
            <a:buChar char="••"/>
          </a:pPr>
          <a:endParaRPr lang="fr-FR" sz="1800" kern="1200" dirty="0"/>
        </a:p>
        <a:p>
          <a:pPr marL="171450" lvl="1" indent="-171450" algn="l" defTabSz="800100" rtl="0">
            <a:lnSpc>
              <a:spcPct val="90000"/>
            </a:lnSpc>
            <a:spcBef>
              <a:spcPct val="0"/>
            </a:spcBef>
            <a:spcAft>
              <a:spcPct val="15000"/>
            </a:spcAft>
            <a:buChar char="••"/>
          </a:pPr>
          <a:r>
            <a:rPr lang="fr-FR" sz="1800" b="1" kern="1200" dirty="0" smtClean="0">
              <a:solidFill>
                <a:srgbClr val="C00000"/>
              </a:solidFill>
            </a:rPr>
            <a:t>Conception des enseignant s via utilisation  des  TICE à distance</a:t>
          </a:r>
        </a:p>
        <a:p>
          <a:pPr marL="171450" lvl="1" indent="-171450" algn="l" defTabSz="800100" rtl="0">
            <a:lnSpc>
              <a:spcPct val="90000"/>
            </a:lnSpc>
            <a:spcBef>
              <a:spcPct val="0"/>
            </a:spcBef>
            <a:spcAft>
              <a:spcPct val="15000"/>
            </a:spcAft>
            <a:buChar char="••"/>
          </a:pPr>
          <a:endParaRPr lang="fr-FR" sz="1800" kern="1200" dirty="0"/>
        </a:p>
      </dsp:txBody>
      <dsp:txXfrm rot="-5400000">
        <a:off x="537655" y="4200070"/>
        <a:ext cx="7151637" cy="450509"/>
      </dsp:txXfrm>
    </dsp:sp>
    <dsp:sp modelId="{71918CA7-00BF-4B1D-AF7A-288A50CC5079}">
      <dsp:nvSpPr>
        <dsp:cNvPr id="0" name=""/>
        <dsp:cNvSpPr/>
      </dsp:nvSpPr>
      <dsp:spPr>
        <a:xfrm rot="5400000">
          <a:off x="-115211" y="4986085"/>
          <a:ext cx="768079" cy="537655"/>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endParaRPr lang="fr-FR" sz="2400" b="1" kern="1200" dirty="0"/>
        </a:p>
      </dsp:txBody>
      <dsp:txXfrm rot="-5400000">
        <a:off x="2" y="5139701"/>
        <a:ext cx="537655" cy="230424"/>
      </dsp:txXfrm>
    </dsp:sp>
    <dsp:sp modelId="{DDC6D5E1-6B77-4EE2-BAAB-F20AD0D88DE9}">
      <dsp:nvSpPr>
        <dsp:cNvPr id="0" name=""/>
        <dsp:cNvSpPr/>
      </dsp:nvSpPr>
      <dsp:spPr>
        <a:xfrm rot="5400000">
          <a:off x="3876033" y="90646"/>
          <a:ext cx="499251" cy="717600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b="1" kern="1200" dirty="0" smtClean="0">
              <a:solidFill>
                <a:srgbClr val="C00000"/>
              </a:solidFill>
            </a:rPr>
            <a:t>Compétences et approches des enseignants vis-à-vis des TICE</a:t>
          </a:r>
          <a:endParaRPr lang="fr-FR" sz="1800" b="1" kern="1200" dirty="0"/>
        </a:p>
      </dsp:txBody>
      <dsp:txXfrm rot="-5400000">
        <a:off x="537655" y="3453396"/>
        <a:ext cx="7151637" cy="45050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2C445F-E314-43F2-8082-6B968DA48389}" type="datetimeFigureOut">
              <a:rPr lang="fr-FR" smtClean="0"/>
              <a:pPr/>
              <a:t>03/07/2013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E61F45-E549-45FA-BC6F-390A8A4B55F4}" type="slidenum">
              <a:rPr lang="fr-FR" smtClean="0"/>
              <a:pPr/>
              <a:t>‹N°›</a:t>
            </a:fld>
            <a:endParaRPr lang="fr-FR"/>
          </a:p>
        </p:txBody>
      </p:sp>
    </p:spTree>
    <p:extLst>
      <p:ext uri="{BB962C8B-B14F-4D97-AF65-F5344CB8AC3E}">
        <p14:creationId xmlns:p14="http://schemas.microsoft.com/office/powerpoint/2010/main" val="32934475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2FF134C-A102-47AD-A09F-75431091CA64}" type="slidenum">
              <a:rPr lang="fr-FR" smtClean="0"/>
              <a:pPr/>
              <a:t>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8D968E9-C5D8-4ADE-B0E0-6D81B0DA9FDD}" type="slidenum">
              <a:rPr lang="fr-FR" smtClean="0"/>
              <a:pPr/>
              <a:t>4</a:t>
            </a:fld>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608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fr-FR" dirty="0" smtClean="0"/>
          </a:p>
        </p:txBody>
      </p:sp>
      <p:sp>
        <p:nvSpPr>
          <p:cNvPr id="4" name="Espace réservé du numéro de diapositive 3"/>
          <p:cNvSpPr>
            <a:spLocks noGrp="1"/>
          </p:cNvSpPr>
          <p:nvPr>
            <p:ph type="sldNum" sz="quarter" idx="5"/>
          </p:nvPr>
        </p:nvSpPr>
        <p:spPr/>
        <p:txBody>
          <a:bodyPr/>
          <a:lstStyle/>
          <a:p>
            <a:pPr>
              <a:defRPr/>
            </a:pPr>
            <a:fld id="{2942219C-7C24-4DEC-AF6D-4138D1F69DDD}" type="slidenum">
              <a:rPr lang="fr-FR" smtClean="0"/>
              <a:pPr>
                <a:defRPr/>
              </a:pPr>
              <a:t>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1125A31E-25EB-4A07-9BE9-7310FEE85E1B}" type="datetime1">
              <a:rPr lang="fr-FR" smtClean="0"/>
              <a:pPr/>
              <a:t>03/07/2013</a:t>
            </a:fld>
            <a:endParaRPr lang="fr-BE"/>
          </a:p>
        </p:txBody>
      </p:sp>
      <p:sp>
        <p:nvSpPr>
          <p:cNvPr id="20" name="Espace réservé du pied de page 19"/>
          <p:cNvSpPr>
            <a:spLocks noGrp="1"/>
          </p:cNvSpPr>
          <p:nvPr>
            <p:ph type="ftr" sz="quarter" idx="11"/>
          </p:nvPr>
        </p:nvSpPr>
        <p:spPr/>
        <p:txBody>
          <a:bodyPr/>
          <a:lstStyle>
            <a:extLst/>
          </a:lstStyle>
          <a:p>
            <a:endParaRPr lang="fr-BE"/>
          </a:p>
        </p:txBody>
      </p:sp>
      <p:sp>
        <p:nvSpPr>
          <p:cNvPr id="10" name="Espace réservé du numéro de diapositive 9"/>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D870C1F-635C-413B-B4F4-9C582DAF096D}" type="datetime1">
              <a:rPr lang="fr-FR" smtClean="0"/>
              <a:pPr/>
              <a:t>03/07/2013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EF046DC-05E3-4135-A585-659FB909455B}" type="datetime1">
              <a:rPr lang="fr-FR" smtClean="0"/>
              <a:pPr/>
              <a:t>03/07/2013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55963EC1-22CF-42C7-B50B-E02992CC19ED}" type="datetime1">
              <a:rPr lang="fr-FR" smtClean="0"/>
              <a:pPr/>
              <a:t>03/07/2013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2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722435"/>
            <a:ext cx="8305800" cy="4525965"/>
          </a:xfrm>
        </p:spPr>
        <p:txBody>
          <a:bodyPr/>
          <a:lstStyle>
            <a:lvl1pPr marL="173038" indent="-173038">
              <a:lnSpc>
                <a:spcPts val="2600"/>
              </a:lnSpc>
              <a:buClr>
                <a:schemeClr val="accent6">
                  <a:lumMod val="50000"/>
                </a:schemeClr>
              </a:buClr>
              <a:buFont typeface="Arial" pitchFamily="34" charset="0"/>
              <a:buChar char="•"/>
              <a:defRPr sz="2400" b="0">
                <a:solidFill>
                  <a:schemeClr val="accent6">
                    <a:lumMod val="75000"/>
                  </a:schemeClr>
                </a:solidFill>
              </a:defRPr>
            </a:lvl1pPr>
            <a:lvl2pPr marL="684213" indent="-227013">
              <a:lnSpc>
                <a:spcPts val="2600"/>
              </a:lnSpc>
              <a:buClr>
                <a:schemeClr val="accent6">
                  <a:lumMod val="50000"/>
                </a:schemeClr>
              </a:buClr>
              <a:defRPr sz="2000">
                <a:solidFill>
                  <a:schemeClr val="accent6">
                    <a:lumMod val="75000"/>
                  </a:schemeClr>
                </a:solidFill>
              </a:defRPr>
            </a:lvl2pPr>
            <a:lvl3pPr marL="1087438" indent="-173038">
              <a:lnSpc>
                <a:spcPts val="2600"/>
              </a:lnSpc>
              <a:buClr>
                <a:schemeClr val="accent6">
                  <a:lumMod val="50000"/>
                </a:schemeClr>
              </a:buClr>
              <a:defRPr sz="1800">
                <a:solidFill>
                  <a:schemeClr val="accent6">
                    <a:lumMod val="75000"/>
                  </a:schemeClr>
                </a:solidFill>
              </a:defRPr>
            </a:lvl3pPr>
            <a:lvl4pPr marL="1541463" indent="-169863">
              <a:lnSpc>
                <a:spcPts val="2600"/>
              </a:lnSpc>
              <a:buClr>
                <a:schemeClr val="accent6">
                  <a:lumMod val="50000"/>
                </a:schemeClr>
              </a:buClr>
              <a:defRPr sz="1600">
                <a:solidFill>
                  <a:schemeClr val="accent6">
                    <a:lumMod val="75000"/>
                  </a:schemeClr>
                </a:solidFill>
              </a:defRPr>
            </a:lvl4pPr>
            <a:lvl5pPr marL="2001838" indent="-173038">
              <a:lnSpc>
                <a:spcPts val="2600"/>
              </a:lnSpc>
              <a:buClr>
                <a:schemeClr val="accent6">
                  <a:lumMod val="50000"/>
                </a:schemeClr>
              </a:buClr>
              <a:defRPr sz="1400">
                <a:solidFill>
                  <a:schemeClr val="accent6">
                    <a:lumMod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10"/>
          <p:cNvSpPr>
            <a:spLocks noGrp="1"/>
          </p:cNvSpPr>
          <p:nvPr>
            <p:ph type="body" sz="quarter" idx="13"/>
          </p:nvPr>
        </p:nvSpPr>
        <p:spPr>
          <a:xfrm>
            <a:off x="533400" y="533400"/>
            <a:ext cx="8251200" cy="457200"/>
          </a:xfrm>
        </p:spPr>
        <p:txBody>
          <a:bodyPr>
            <a:normAutofit/>
          </a:bodyPr>
          <a:lstStyle>
            <a:lvl1pPr>
              <a:buClr>
                <a:schemeClr val="accent6">
                  <a:lumMod val="50000"/>
                </a:schemeClr>
              </a:buClr>
              <a:buFont typeface="Arial" pitchFamily="34" charset="0"/>
              <a:buChar char="•"/>
              <a:defRPr sz="2400">
                <a:solidFill>
                  <a:schemeClr val="accent6">
                    <a:lumMod val="75000"/>
                  </a:schemeClr>
                </a:solidFill>
              </a:defRPr>
            </a:lvl1pPr>
          </a:lstStyle>
          <a:p>
            <a:pPr lvl="0"/>
            <a:r>
              <a:rPr lang="fr-FR" smtClean="0"/>
              <a:t>Cliquez pour modifier les styles du texte du masque</a:t>
            </a:r>
          </a:p>
        </p:txBody>
      </p:sp>
      <p:sp>
        <p:nvSpPr>
          <p:cNvPr id="10" name="Footer Placeholder 4"/>
          <p:cNvSpPr>
            <a:spLocks noGrp="1"/>
          </p:cNvSpPr>
          <p:nvPr>
            <p:ph type="ftr" sz="quarter" idx="3"/>
          </p:nvPr>
        </p:nvSpPr>
        <p:spPr>
          <a:xfrm>
            <a:off x="6248400" y="6653837"/>
            <a:ext cx="2895600" cy="365125"/>
          </a:xfrm>
          <a:prstGeom prst="rect">
            <a:avLst/>
          </a:prstGeom>
        </p:spPr>
        <p:txBody>
          <a:bodyPr/>
          <a:lstStyle>
            <a:lvl1pPr algn="r">
              <a:defRPr sz="900">
                <a:solidFill>
                  <a:schemeClr val="tx2"/>
                </a:solidFill>
                <a:latin typeface="Segoe UI" pitchFamily="34" charset="0"/>
                <a:cs typeface="Segoe UI" pitchFamily="34" charset="0"/>
              </a:defRPr>
            </a:lvl1pPr>
          </a:lstStyle>
          <a:p>
            <a:endParaRPr lang="en-US" dirty="0"/>
          </a:p>
        </p:txBody>
      </p:sp>
      <p:sp>
        <p:nvSpPr>
          <p:cNvPr id="12" name="Slide Number Placeholder 5"/>
          <p:cNvSpPr>
            <a:spLocks noGrp="1"/>
          </p:cNvSpPr>
          <p:nvPr>
            <p:ph type="sldNum" sz="quarter" idx="4"/>
          </p:nvPr>
        </p:nvSpPr>
        <p:spPr>
          <a:xfrm>
            <a:off x="76200" y="6638075"/>
            <a:ext cx="2133600" cy="365125"/>
          </a:xfrm>
          <a:prstGeom prst="rect">
            <a:avLst/>
          </a:prstGeom>
        </p:spPr>
        <p:txBody>
          <a:bodyPr/>
          <a:lstStyle>
            <a:lvl1pPr algn="l">
              <a:defRPr sz="1200" b="1">
                <a:solidFill>
                  <a:schemeClr val="tx2"/>
                </a:solidFill>
                <a:latin typeface="Segoe UI" pitchFamily="34" charset="0"/>
                <a:cs typeface="Segoe UI" pitchFamily="34" charset="0"/>
              </a:defRPr>
            </a:lvl1pPr>
          </a:lstStyle>
          <a:p>
            <a:fld id="{81582BD6-FC20-4557-852B-8433F8572D30}" type="slidenum">
              <a:rPr lang="en-US" smtClean="0"/>
              <a:pPr/>
              <a:t>‹N°›</a:t>
            </a:fld>
            <a:endParaRPr lang="en-US" dirty="0"/>
          </a:p>
        </p:txBody>
      </p:sp>
      <p:sp>
        <p:nvSpPr>
          <p:cNvPr id="16" name="Title 15"/>
          <p:cNvSpPr>
            <a:spLocks noGrp="1"/>
          </p:cNvSpPr>
          <p:nvPr>
            <p:ph type="title"/>
          </p:nvPr>
        </p:nvSpPr>
        <p:spPr>
          <a:xfrm>
            <a:off x="304800" y="16200"/>
            <a:ext cx="8229600" cy="639763"/>
          </a:xfrm>
        </p:spPr>
        <p:txBody>
          <a:bodyPr/>
          <a:lstStyle>
            <a:lvl1pPr>
              <a:buClr>
                <a:schemeClr val="accent6">
                  <a:lumMod val="50000"/>
                </a:schemeClr>
              </a:buClr>
              <a:defRPr>
                <a:solidFill>
                  <a:schemeClr val="accent6">
                    <a:lumMod val="50000"/>
                  </a:schemeClr>
                </a:solidFill>
              </a:defRPr>
            </a:lvl1pPr>
          </a:lstStyle>
          <a:p>
            <a:r>
              <a:rPr lang="fr-FR" smtClean="0"/>
              <a:t>Cliquez pour modifier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C976DEC-825C-4621-B414-E3560E6DEF73}" type="datetime1">
              <a:rPr lang="fr-FR" smtClean="0"/>
              <a:pPr/>
              <a:t>03/07/2013</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B0451588-CD50-407C-B5BE-0A30D63CC1C2}" type="datetime1">
              <a:rPr lang="fr-FR" smtClean="0"/>
              <a:pPr/>
              <a:t>03/07/2013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B3945B93-4FC4-47AD-97A1-D812CA0C12A6}" type="datetime1">
              <a:rPr lang="fr-FR" smtClean="0"/>
              <a:pPr/>
              <a:t>03/07/2013</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B5BAC08F-4D5B-4095-B860-E8D12F89C88D}" type="datetime1">
              <a:rPr lang="fr-FR" smtClean="0"/>
              <a:pPr/>
              <a:t>03/07/2013</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06381C00-79FD-4459-B1C4-31D95F2775B8}" type="datetime1">
              <a:rPr lang="fr-FR" smtClean="0"/>
              <a:pPr/>
              <a:t>03/07/2013</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9C64877-7182-4B56-9F40-A04C6F3E2071}" type="datetime1">
              <a:rPr lang="fr-FR" smtClean="0"/>
              <a:pPr/>
              <a:t>03/07/2013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9646D898-2315-4861-9615-B920DA59FFA8}" type="datetime1">
              <a:rPr lang="fr-FR" smtClean="0"/>
              <a:pPr/>
              <a:t>03/07/2013</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D7A1C90-8FA7-47D1-8225-17BB1AA52B93}" type="datetime1">
              <a:rPr lang="fr-FR" smtClean="0"/>
              <a:pPr/>
              <a:t>03/07/2013</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15"/>
          <p:cNvSpPr txBox="1">
            <a:spLocks noChangeArrowheads="1"/>
          </p:cNvSpPr>
          <p:nvPr/>
        </p:nvSpPr>
        <p:spPr bwMode="auto">
          <a:xfrm>
            <a:off x="1000100" y="4357694"/>
            <a:ext cx="4500594" cy="2985433"/>
          </a:xfrm>
          <a:prstGeom prst="rect">
            <a:avLst/>
          </a:prstGeom>
          <a:noFill/>
          <a:ln w="9525">
            <a:noFill/>
            <a:miter lim="800000"/>
            <a:headEnd/>
            <a:tailEnd/>
          </a:ln>
        </p:spPr>
        <p:txBody>
          <a:bodyPr wrap="square">
            <a:spAutoFit/>
          </a:bodyPr>
          <a:lstStyle/>
          <a:p>
            <a:r>
              <a:rPr lang="fr-FR" sz="2800" u="sng" dirty="0">
                <a:solidFill>
                  <a:srgbClr val="FF0000"/>
                </a:solidFill>
                <a:latin typeface="Times New Roman" pitchFamily="18" charset="0"/>
                <a:cs typeface="Times New Roman" pitchFamily="18" charset="0"/>
              </a:rPr>
              <a:t>Présenté </a:t>
            </a:r>
            <a:r>
              <a:rPr lang="fr-FR" sz="2800" u="sng" dirty="0" smtClean="0">
                <a:solidFill>
                  <a:srgbClr val="FF0000"/>
                </a:solidFill>
                <a:latin typeface="Times New Roman" pitchFamily="18" charset="0"/>
                <a:cs typeface="Times New Roman" pitchFamily="18" charset="0"/>
              </a:rPr>
              <a:t>par </a:t>
            </a:r>
            <a:r>
              <a:rPr lang="fr-FR" sz="2800" dirty="0" smtClean="0">
                <a:solidFill>
                  <a:srgbClr val="FF0000"/>
                </a:solidFill>
                <a:latin typeface="Times New Roman" pitchFamily="18" charset="0"/>
                <a:cs typeface="Times New Roman" pitchFamily="18" charset="0"/>
              </a:rPr>
              <a:t>:</a:t>
            </a:r>
            <a:endParaRPr lang="fr-FR" sz="2000" b="1" dirty="0" smtClean="0">
              <a:solidFill>
                <a:srgbClr val="FF0000"/>
              </a:solidFill>
              <a:latin typeface="Times New Roman" pitchFamily="18" charset="0"/>
              <a:cs typeface="Times New Roman" pitchFamily="18" charset="0"/>
            </a:endParaRPr>
          </a:p>
          <a:p>
            <a:pPr lvl="2">
              <a:buFont typeface="Arial" pitchFamily="34" charset="0"/>
              <a:buChar char="•"/>
            </a:pPr>
            <a:r>
              <a:rPr lang="fr-FR" sz="2000" dirty="0" smtClean="0"/>
              <a:t>Rachid HALOUI</a:t>
            </a:r>
          </a:p>
          <a:p>
            <a:pPr lvl="2">
              <a:buFont typeface="Arial" pitchFamily="34" charset="0"/>
              <a:buChar char="•"/>
            </a:pPr>
            <a:r>
              <a:rPr lang="fr-FR" sz="2000" b="1" dirty="0" smtClean="0">
                <a:latin typeface="Times New Roman" pitchFamily="18" charset="0"/>
                <a:cs typeface="Times New Roman" pitchFamily="18" charset="0"/>
              </a:rPr>
              <a:t> </a:t>
            </a:r>
            <a:r>
              <a:rPr lang="fr-FR" sz="2000" dirty="0" smtClean="0"/>
              <a:t>Bouchra ELAZIZI</a:t>
            </a:r>
          </a:p>
          <a:p>
            <a:pPr lvl="2">
              <a:buFont typeface="Arial" pitchFamily="34" charset="0"/>
              <a:buChar char="•"/>
            </a:pPr>
            <a:r>
              <a:rPr lang="fr-FR" sz="2000" dirty="0" smtClean="0"/>
              <a:t>Abdeslam CHTIOUI</a:t>
            </a:r>
          </a:p>
          <a:p>
            <a:pPr lvl="2">
              <a:buFont typeface="Arial" pitchFamily="34" charset="0"/>
              <a:buChar char="•"/>
            </a:pPr>
            <a:r>
              <a:rPr lang="fr-FR" sz="2000" dirty="0" err="1" smtClean="0"/>
              <a:t>Salima</a:t>
            </a:r>
            <a:r>
              <a:rPr lang="fr-FR" sz="2000" dirty="0" smtClean="0"/>
              <a:t>  AMMATI</a:t>
            </a:r>
          </a:p>
          <a:p>
            <a:pPr lvl="2">
              <a:buFont typeface="Arial" pitchFamily="34" charset="0"/>
              <a:buChar char="•"/>
            </a:pPr>
            <a:r>
              <a:rPr lang="fr-FR" sz="2000" dirty="0" err="1" smtClean="0"/>
              <a:t>Hafid</a:t>
            </a:r>
            <a:r>
              <a:rPr lang="fr-FR" sz="2000" dirty="0" smtClean="0"/>
              <a:t> EL KHARAZ</a:t>
            </a:r>
          </a:p>
          <a:p>
            <a:pPr lvl="2">
              <a:buFont typeface="Arial" pitchFamily="34" charset="0"/>
              <a:buChar char="•"/>
            </a:pPr>
            <a:endParaRPr lang="fr-FR" sz="2000" b="1" dirty="0" smtClean="0">
              <a:latin typeface="Times New Roman" pitchFamily="18" charset="0"/>
              <a:cs typeface="Times New Roman" pitchFamily="18" charset="0"/>
            </a:endParaRPr>
          </a:p>
          <a:p>
            <a:endParaRPr lang="fr-FR" sz="2000" b="1" dirty="0" smtClean="0">
              <a:latin typeface="Times New Roman" pitchFamily="18" charset="0"/>
              <a:cs typeface="Times New Roman" pitchFamily="18" charset="0"/>
            </a:endParaRPr>
          </a:p>
          <a:p>
            <a:r>
              <a:rPr lang="fr-FR" sz="2000" b="1" dirty="0" smtClean="0">
                <a:latin typeface="Times New Roman" pitchFamily="18" charset="0"/>
                <a:cs typeface="Times New Roman" pitchFamily="18" charset="0"/>
              </a:rPr>
              <a:t>                             </a:t>
            </a:r>
            <a:endParaRPr lang="fr-FR" sz="2000" b="1" dirty="0">
              <a:latin typeface="Times New Roman" pitchFamily="18" charset="0"/>
              <a:cs typeface="Times New Roman" pitchFamily="18" charset="0"/>
            </a:endParaRPr>
          </a:p>
        </p:txBody>
      </p:sp>
      <p:sp>
        <p:nvSpPr>
          <p:cNvPr id="9" name="Text Box 16"/>
          <p:cNvSpPr txBox="1">
            <a:spLocks noChangeArrowheads="1"/>
          </p:cNvSpPr>
          <p:nvPr/>
        </p:nvSpPr>
        <p:spPr bwMode="auto">
          <a:xfrm>
            <a:off x="4286248" y="4365104"/>
            <a:ext cx="5038281" cy="1138773"/>
          </a:xfrm>
          <a:prstGeom prst="rect">
            <a:avLst/>
          </a:prstGeom>
          <a:noFill/>
          <a:ln w="9525">
            <a:noFill/>
            <a:miter lim="800000"/>
            <a:headEnd/>
            <a:tailEnd/>
          </a:ln>
        </p:spPr>
        <p:txBody>
          <a:bodyPr wrap="square">
            <a:spAutoFit/>
          </a:bodyPr>
          <a:lstStyle/>
          <a:p>
            <a:r>
              <a:rPr lang="fr-FR" sz="2800" dirty="0" smtClean="0">
                <a:solidFill>
                  <a:srgbClr val="FF0000"/>
                </a:solidFill>
                <a:latin typeface="Times New Roman" pitchFamily="18" charset="0"/>
                <a:cs typeface="Times New Roman" pitchFamily="18" charset="0"/>
              </a:rPr>
              <a:t>       </a:t>
            </a:r>
            <a:r>
              <a:rPr lang="fr-FR" sz="2800" u="sng" dirty="0" smtClean="0">
                <a:solidFill>
                  <a:srgbClr val="FF0000"/>
                </a:solidFill>
                <a:latin typeface="Times New Roman" pitchFamily="18" charset="0"/>
                <a:cs typeface="Times New Roman" pitchFamily="18" charset="0"/>
              </a:rPr>
              <a:t>Encadré par </a:t>
            </a:r>
            <a:r>
              <a:rPr lang="fr-FR" sz="2800" dirty="0" smtClean="0">
                <a:solidFill>
                  <a:srgbClr val="FF0000"/>
                </a:solidFill>
                <a:latin typeface="Monotype Corsiva" pitchFamily="66" charset="0"/>
              </a:rPr>
              <a:t>:</a:t>
            </a:r>
            <a:r>
              <a:rPr lang="fr-FR" dirty="0" smtClean="0">
                <a:solidFill>
                  <a:srgbClr val="FF0000"/>
                </a:solidFill>
              </a:rPr>
              <a:t> </a:t>
            </a:r>
          </a:p>
          <a:p>
            <a:r>
              <a:rPr lang="fr-FR" sz="2000" b="1" i="1" dirty="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           </a:t>
            </a:r>
            <a:r>
              <a:rPr lang="en-US" sz="2000" dirty="0" smtClean="0"/>
              <a:t>Dr. EL AZAMI EL HASSANI Mohamed </a:t>
            </a:r>
            <a:endParaRPr lang="fr-FR" sz="2000" b="1" dirty="0" smtClean="0">
              <a:latin typeface="Times New Roman" pitchFamily="18" charset="0"/>
              <a:cs typeface="Times New Roman" pitchFamily="18" charset="0"/>
            </a:endParaRPr>
          </a:p>
          <a:p>
            <a:r>
              <a:rPr lang="fr-FR" sz="2000" b="1" i="1" dirty="0" smtClean="0">
                <a:latin typeface="Times New Roman" pitchFamily="18" charset="0"/>
                <a:cs typeface="Times New Roman" pitchFamily="18" charset="0"/>
              </a:rPr>
              <a:t>    </a:t>
            </a:r>
            <a:endParaRPr lang="fr-FR" sz="2000" b="1" i="1" dirty="0">
              <a:latin typeface="Times New Roman" pitchFamily="18" charset="0"/>
              <a:cs typeface="Times New Roman" pitchFamily="18" charset="0"/>
            </a:endParaRPr>
          </a:p>
        </p:txBody>
      </p:sp>
      <p:sp>
        <p:nvSpPr>
          <p:cNvPr id="10" name="Text Box 16"/>
          <p:cNvSpPr txBox="1">
            <a:spLocks noChangeArrowheads="1"/>
          </p:cNvSpPr>
          <p:nvPr/>
        </p:nvSpPr>
        <p:spPr bwMode="auto">
          <a:xfrm>
            <a:off x="4499992" y="6351711"/>
            <a:ext cx="1800200" cy="461665"/>
          </a:xfrm>
          <a:prstGeom prst="rect">
            <a:avLst/>
          </a:prstGeom>
          <a:noFill/>
          <a:ln w="9525">
            <a:noFill/>
            <a:miter lim="800000"/>
            <a:headEnd/>
            <a:tailEnd/>
          </a:ln>
        </p:spPr>
        <p:txBody>
          <a:bodyPr wrap="square">
            <a:spAutoFit/>
          </a:bodyPr>
          <a:lstStyle/>
          <a:p>
            <a:r>
              <a:rPr lang="fr-FR" sz="2400" b="1" i="1" u="sng" dirty="0" smtClean="0">
                <a:solidFill>
                  <a:srgbClr val="7030A0"/>
                </a:solidFill>
                <a:latin typeface="Times New Roman" pitchFamily="18" charset="0"/>
                <a:cs typeface="Times New Roman" pitchFamily="18" charset="0"/>
              </a:rPr>
              <a:t>2012/2013</a:t>
            </a:r>
            <a:endParaRPr lang="fr-FR" sz="2400" b="1" i="1" u="sng" dirty="0">
              <a:solidFill>
                <a:srgbClr val="7030A0"/>
              </a:solidFill>
              <a:latin typeface="Times New Roman" pitchFamily="18" charset="0"/>
              <a:cs typeface="Times New Roman" pitchFamily="18" charset="0"/>
            </a:endParaRPr>
          </a:p>
        </p:txBody>
      </p:sp>
      <p:sp>
        <p:nvSpPr>
          <p:cNvPr id="12" name="Espace réservé du numéro de diapositive 11"/>
          <p:cNvSpPr>
            <a:spLocks noGrp="1"/>
          </p:cNvSpPr>
          <p:nvPr>
            <p:ph type="sldNum" sz="quarter" idx="12"/>
          </p:nvPr>
        </p:nvSpPr>
        <p:spPr/>
        <p:txBody>
          <a:bodyPr/>
          <a:lstStyle/>
          <a:p>
            <a:fld id="{33730701-4153-4291-A927-1275F2EBB067}" type="slidenum">
              <a:rPr lang="fr-FR" smtClean="0"/>
              <a:pPr/>
              <a:t>1</a:t>
            </a:fld>
            <a:endParaRPr lang="fr-FR"/>
          </a:p>
        </p:txBody>
      </p:sp>
      <p:pic>
        <p:nvPicPr>
          <p:cNvPr id="13" name="Image 12"/>
          <p:cNvPicPr/>
          <p:nvPr/>
        </p:nvPicPr>
        <p:blipFill>
          <a:blip r:embed="rId2"/>
          <a:srcRect/>
          <a:stretch>
            <a:fillRect/>
          </a:stretch>
        </p:blipFill>
        <p:spPr bwMode="auto">
          <a:xfrm>
            <a:off x="1000100" y="0"/>
            <a:ext cx="8143900" cy="1076325"/>
          </a:xfrm>
          <a:prstGeom prst="rect">
            <a:avLst/>
          </a:prstGeom>
          <a:noFill/>
          <a:ln w="9525">
            <a:noFill/>
            <a:miter lim="800000"/>
            <a:headEnd/>
            <a:tailEnd/>
          </a:ln>
        </p:spPr>
      </p:pic>
      <p:sp>
        <p:nvSpPr>
          <p:cNvPr id="1026" name="Text Box 2"/>
          <p:cNvSpPr txBox="1">
            <a:spLocks noChangeArrowheads="1"/>
          </p:cNvSpPr>
          <p:nvPr/>
        </p:nvSpPr>
        <p:spPr bwMode="auto">
          <a:xfrm>
            <a:off x="1357291" y="1028688"/>
            <a:ext cx="7500989" cy="685800"/>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800" b="1" i="0" u="none" strike="noStrike" cap="none" normalizeH="0" baseline="0" dirty="0" smtClean="0">
                <a:ln>
                  <a:noFill/>
                </a:ln>
                <a:solidFill>
                  <a:srgbClr val="00B0F0"/>
                </a:solidFill>
                <a:effectLst/>
                <a:latin typeface="Calibri" pitchFamily="34" charset="0"/>
                <a:ea typeface="Arial" pitchFamily="34" charset="0"/>
                <a:cs typeface="Arial" pitchFamily="34" charset="0"/>
              </a:rPr>
              <a:t>Centre Régionale des Métier de L’éducation et de la Formation</a:t>
            </a:r>
            <a:r>
              <a:rPr kumimoji="0" lang="fr-FR" sz="1800" b="1" i="0" u="none" strike="noStrike" cap="none" normalizeH="0" dirty="0" smtClean="0">
                <a:ln>
                  <a:noFill/>
                </a:ln>
                <a:solidFill>
                  <a:srgbClr val="00B0F0"/>
                </a:solidFill>
                <a:effectLst/>
                <a:latin typeface="Calibri" pitchFamily="34" charset="0"/>
                <a:ea typeface="Arial" pitchFamily="34" charset="0"/>
                <a:cs typeface="Arial" pitchFamily="34" charset="0"/>
              </a:rPr>
              <a:t> </a:t>
            </a:r>
            <a:r>
              <a:rPr kumimoji="0" lang="fr-FR" sz="1800" b="1" i="0" u="none" strike="noStrike" cap="none" normalizeH="0" baseline="0" dirty="0" smtClean="0">
                <a:ln>
                  <a:noFill/>
                </a:ln>
                <a:solidFill>
                  <a:srgbClr val="00B0F0"/>
                </a:solidFill>
                <a:effectLst/>
                <a:latin typeface="Calibri" pitchFamily="34" charset="0"/>
                <a:ea typeface="Arial" pitchFamily="34" charset="0"/>
                <a:cs typeface="Arial" pitchFamily="34" charset="0"/>
              </a:rPr>
              <a:t>Fès  </a:t>
            </a:r>
            <a:r>
              <a:rPr kumimoji="0" lang="fr-FR" sz="1800" b="1" i="0" u="none" strike="noStrike" cap="none" normalizeH="0" baseline="0" dirty="0" err="1" smtClean="0">
                <a:ln>
                  <a:noFill/>
                </a:ln>
                <a:solidFill>
                  <a:srgbClr val="00B0F0"/>
                </a:solidFill>
                <a:effectLst/>
                <a:latin typeface="Calibri" pitchFamily="34" charset="0"/>
                <a:ea typeface="Arial" pitchFamily="34" charset="0"/>
                <a:cs typeface="Arial" pitchFamily="34" charset="0"/>
              </a:rPr>
              <a:t>Boulman</a:t>
            </a:r>
            <a:endParaRPr kumimoji="0" lang="fr-FR" sz="1800" b="0" i="0" u="none" strike="noStrike" cap="none" normalizeH="0" baseline="0" dirty="0" smtClean="0">
              <a:ln>
                <a:noFill/>
              </a:ln>
              <a:solidFill>
                <a:srgbClr val="00B0F0"/>
              </a:solidFill>
              <a:effectLst/>
              <a:latin typeface="Arial" pitchFamily="34" charset="0"/>
              <a:cs typeface="Arial" pitchFamily="34" charset="0"/>
            </a:endParaRPr>
          </a:p>
        </p:txBody>
      </p:sp>
      <p:sp>
        <p:nvSpPr>
          <p:cNvPr id="1027" name="AutoShape 3"/>
          <p:cNvSpPr>
            <a:spLocks noChangeArrowheads="1"/>
          </p:cNvSpPr>
          <p:nvPr/>
        </p:nvSpPr>
        <p:spPr bwMode="auto">
          <a:xfrm>
            <a:off x="1357290" y="2000240"/>
            <a:ext cx="7429552" cy="2000264"/>
          </a:xfrm>
          <a:prstGeom prst="horizontalScroll">
            <a:avLst>
              <a:gd name="adj" fmla="val 12500"/>
            </a:avLst>
          </a:prstGeom>
          <a:solidFill>
            <a:srgbClr val="9BBB59"/>
          </a:solidFill>
          <a:ln w="38100">
            <a:solidFill>
              <a:srgbClr val="F2F2F2"/>
            </a:solidFill>
            <a:round/>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endParaRPr lang="fr-FR"/>
          </a:p>
        </p:txBody>
      </p:sp>
      <p:sp>
        <p:nvSpPr>
          <p:cNvPr id="1028" name="WordArt 4"/>
          <p:cNvSpPr>
            <a:spLocks noChangeArrowheads="1" noChangeShapeType="1" noTextEdit="1"/>
          </p:cNvSpPr>
          <p:nvPr/>
        </p:nvSpPr>
        <p:spPr bwMode="auto">
          <a:xfrm>
            <a:off x="1714480" y="2357430"/>
            <a:ext cx="7000924" cy="1123950"/>
          </a:xfrm>
          <a:prstGeom prst="rect">
            <a:avLst/>
          </a:prstGeom>
        </p:spPr>
        <p:txBody>
          <a:bodyPr wrap="none" fromWordArt="1">
            <a:prstTxWarp prst="textPlain">
              <a:avLst>
                <a:gd name="adj" fmla="val 50000"/>
              </a:avLst>
            </a:prstTxWarp>
          </a:bodyPr>
          <a:lstStyle/>
          <a:p>
            <a:pPr algn="ctr"/>
            <a:r>
              <a:rPr lang="fr-FR" sz="3600" b="1" kern="10" dirty="0" smtClean="0">
                <a:ln w="9525">
                  <a:solidFill>
                    <a:srgbClr val="002060"/>
                  </a:solidFill>
                  <a:round/>
                  <a:headEnd/>
                  <a:tailEnd/>
                </a:ln>
                <a:solidFill>
                  <a:srgbClr val="336699"/>
                </a:solidFill>
                <a:effectLst>
                  <a:outerShdw dist="35921" dir="2700000" algn="ctr" rotWithShape="0">
                    <a:srgbClr val="B2B2B2">
                      <a:alpha val="80000"/>
                    </a:srgbClr>
                  </a:outerShdw>
                </a:effectLst>
                <a:latin typeface="Times New Roman"/>
                <a:cs typeface="Times New Roman"/>
              </a:rPr>
              <a:t>Impact de l’Intégration</a:t>
            </a:r>
          </a:p>
          <a:p>
            <a:pPr algn="ctr"/>
            <a:r>
              <a:rPr lang="fr-FR" sz="3600" b="1" kern="10" dirty="0" smtClean="0">
                <a:ln w="9525">
                  <a:solidFill>
                    <a:srgbClr val="002060"/>
                  </a:solidFill>
                  <a:round/>
                  <a:headEnd/>
                  <a:tailEnd/>
                </a:ln>
                <a:solidFill>
                  <a:srgbClr val="336699"/>
                </a:solidFill>
                <a:effectLst>
                  <a:outerShdw dist="35921" dir="2700000" algn="ctr" rotWithShape="0">
                    <a:srgbClr val="B2B2B2">
                      <a:alpha val="80000"/>
                    </a:srgbClr>
                  </a:outerShdw>
                </a:effectLst>
                <a:latin typeface="Times New Roman"/>
                <a:cs typeface="Times New Roman"/>
              </a:rPr>
              <a:t> des Nouvelles Technologies de l'Information </a:t>
            </a:r>
          </a:p>
          <a:p>
            <a:pPr algn="ctr"/>
            <a:r>
              <a:rPr lang="fr-FR" sz="3600" b="1" kern="10" dirty="0" smtClean="0">
                <a:ln w="9525">
                  <a:solidFill>
                    <a:srgbClr val="002060"/>
                  </a:solidFill>
                  <a:round/>
                  <a:headEnd/>
                  <a:tailEnd/>
                </a:ln>
                <a:solidFill>
                  <a:srgbClr val="336699"/>
                </a:solidFill>
                <a:effectLst>
                  <a:outerShdw dist="35921" dir="2700000" algn="ctr" rotWithShape="0">
                    <a:srgbClr val="B2B2B2">
                      <a:alpha val="80000"/>
                    </a:srgbClr>
                  </a:outerShdw>
                </a:effectLst>
                <a:latin typeface="Times New Roman"/>
                <a:cs typeface="Times New Roman"/>
              </a:rPr>
              <a:t>et la Communication sur l’Acte Pédagogique</a:t>
            </a:r>
            <a:endParaRPr lang="fr-FR" sz="3600" b="1" kern="10" spc="0" dirty="0">
              <a:ln w="9525">
                <a:solidFill>
                  <a:srgbClr val="002060"/>
                </a:solidFill>
                <a:round/>
                <a:headEnd/>
                <a:tailEnd/>
              </a:ln>
              <a:solidFill>
                <a:srgbClr val="336699"/>
              </a:solidFill>
              <a:effectLst>
                <a:outerShdw dist="35921" dir="2700000" algn="ctr" rotWithShape="0">
                  <a:srgbClr val="B2B2B2">
                    <a:alpha val="80000"/>
                  </a:srgbClr>
                </a:outerShdw>
              </a:effectLst>
              <a:latin typeface="Times New Roman"/>
              <a:cs typeface="Times New Roman"/>
            </a:endParaRPr>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type="title" idx="4294967295"/>
          </p:nvPr>
        </p:nvSpPr>
        <p:spPr>
          <a:xfrm>
            <a:off x="428596" y="1500174"/>
            <a:ext cx="8358246" cy="4000528"/>
          </a:xfrm>
          <a:ln w="38100">
            <a:solidFill>
              <a:srgbClr val="7030A0"/>
            </a:solidFill>
          </a:ln>
        </p:spPr>
        <p:style>
          <a:lnRef idx="1">
            <a:schemeClr val="accent3"/>
          </a:lnRef>
          <a:fillRef idx="2">
            <a:schemeClr val="accent3"/>
          </a:fillRef>
          <a:effectRef idx="1">
            <a:schemeClr val="accent3"/>
          </a:effectRef>
          <a:fontRef idx="minor">
            <a:schemeClr val="dk1"/>
          </a:fontRef>
        </p:style>
        <p:txBody>
          <a:bodyPr>
            <a:noAutofit/>
          </a:bodyPr>
          <a:lstStyle/>
          <a:p>
            <a:pPr lvl="0" algn="ctr">
              <a:buNone/>
            </a:pPr>
            <a:r>
              <a:rPr lang="ar-MA" sz="66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ar-MA" sz="66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r>
              <a:rPr lang="fr-FR" sz="660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Impact des TICE sur les élèves et les enseignants</a:t>
            </a:r>
            <a:r>
              <a:rPr lang="fr-FR" sz="6600" dirty="0" smtClean="0">
                <a:ln>
                  <a:solidFill>
                    <a:schemeClr val="tx1">
                      <a:lumMod val="85000"/>
                      <a:lumOff val="15000"/>
                    </a:schemeClr>
                  </a:solidFill>
                </a:ln>
                <a:solidFill>
                  <a:srgbClr val="002060"/>
                </a:solidFill>
              </a:rPr>
              <a:t/>
            </a:r>
            <a:br>
              <a:rPr lang="fr-FR" sz="6600" dirty="0" smtClean="0">
                <a:ln>
                  <a:solidFill>
                    <a:schemeClr val="tx1">
                      <a:lumMod val="85000"/>
                      <a:lumOff val="15000"/>
                    </a:schemeClr>
                  </a:solidFill>
                </a:ln>
                <a:solidFill>
                  <a:srgbClr val="002060"/>
                </a:solidFill>
              </a:rPr>
            </a:br>
            <a:endParaRPr lang="fr-FR" sz="6600" dirty="0">
              <a:ln>
                <a:solidFill>
                  <a:schemeClr val="tx1">
                    <a:lumMod val="85000"/>
                    <a:lumOff val="15000"/>
                  </a:schemeClr>
                </a:solidFill>
              </a:ln>
              <a:solidFill>
                <a:srgbClr val="00206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714348" y="785794"/>
            <a:ext cx="7786742" cy="1500198"/>
          </a:xfrm>
          <a:prstGeom prst="roundRect">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8100000" scaled="1"/>
            <a:tileRect/>
          </a:gra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cs typeface="Times New Roman" pitchFamily="18" charset="0"/>
              </a:rPr>
              <a:t>les TICE favorisent chez l'apprenant un nouveau mode d'acquisition des savoirs et des savoir-faire.</a:t>
            </a:r>
            <a:endParaRPr lang="fr-FR"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cs typeface="Times New Roman" pitchFamily="18" charset="0"/>
            </a:endParaRPr>
          </a:p>
        </p:txBody>
      </p:sp>
      <p:sp>
        <p:nvSpPr>
          <p:cNvPr id="8" name="Rectangle 7"/>
          <p:cNvSpPr/>
          <p:nvPr/>
        </p:nvSpPr>
        <p:spPr>
          <a:xfrm>
            <a:off x="2214546" y="2500306"/>
            <a:ext cx="4953600" cy="369332"/>
          </a:xfrm>
          <a:prstGeom prst="rect">
            <a:avLst/>
          </a:prstGeom>
          <a:gradFill flip="none" rotWithShape="1">
            <a:gsLst>
              <a:gs pos="0">
                <a:srgbClr val="FF3399">
                  <a:tint val="66000"/>
                  <a:satMod val="160000"/>
                </a:srgbClr>
              </a:gs>
              <a:gs pos="50000">
                <a:srgbClr val="FF3399">
                  <a:tint val="44500"/>
                  <a:satMod val="160000"/>
                </a:srgbClr>
              </a:gs>
              <a:gs pos="100000">
                <a:srgbClr val="FF3399">
                  <a:tint val="23500"/>
                  <a:satMod val="160000"/>
                </a:srgbClr>
              </a:gs>
            </a:gsLst>
            <a:lin ang="8100000" scaled="1"/>
            <a:tileRect/>
          </a:gradFill>
        </p:spPr>
        <p:txBody>
          <a:bodyPr wrap="none">
            <a:spAutoFit/>
          </a:bodyPr>
          <a:lstStyle/>
          <a:p>
            <a:r>
              <a:rPr lang="fr-FR" b="1" dirty="0" smtClean="0">
                <a:latin typeface="Comic Sans MS" pitchFamily="66" charset="0"/>
                <a:cs typeface="Times New Roman" pitchFamily="18" charset="0"/>
              </a:rPr>
              <a:t>L’élève et un acteur de son apprentissage:</a:t>
            </a:r>
            <a:endParaRPr lang="ar-MA" b="1" dirty="0" smtClean="0">
              <a:latin typeface="Comic Sans MS" pitchFamily="66" charset="0"/>
              <a:cs typeface="Times New Roman" pitchFamily="18" charset="0"/>
            </a:endParaRPr>
          </a:p>
        </p:txBody>
      </p:sp>
      <p:sp>
        <p:nvSpPr>
          <p:cNvPr id="9" name="Pensées 8"/>
          <p:cNvSpPr/>
          <p:nvPr/>
        </p:nvSpPr>
        <p:spPr>
          <a:xfrm>
            <a:off x="357158" y="3786190"/>
            <a:ext cx="3714744" cy="1714512"/>
          </a:xfrm>
          <a:prstGeom prst="cloudCallout">
            <a:avLst>
              <a:gd name="adj1" fmla="val 13919"/>
              <a:gd name="adj2" fmla="val -98773"/>
            </a:avLst>
          </a:prstGeom>
          <a:gradFill flip="none" rotWithShape="1">
            <a:gsLst>
              <a:gs pos="0">
                <a:schemeClr val="accent5">
                  <a:lumMod val="20000"/>
                  <a:lumOff val="80000"/>
                  <a:shade val="30000"/>
                  <a:satMod val="115000"/>
                </a:schemeClr>
              </a:gs>
              <a:gs pos="50000">
                <a:schemeClr val="accent5">
                  <a:lumMod val="20000"/>
                  <a:lumOff val="80000"/>
                  <a:shade val="67500"/>
                  <a:satMod val="115000"/>
                </a:schemeClr>
              </a:gs>
              <a:gs pos="100000">
                <a:schemeClr val="accent5">
                  <a:lumMod val="20000"/>
                  <a:lumOff val="80000"/>
                  <a:shade val="100000"/>
                  <a:satMod val="115000"/>
                </a:schemeClr>
              </a:gs>
            </a:gsLst>
            <a:lin ang="8100000" scaled="1"/>
            <a:tileRect/>
          </a:gra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1600" b="1" dirty="0" smtClean="0">
                <a:solidFill>
                  <a:schemeClr val="tx1"/>
                </a:solidFill>
                <a:latin typeface="Comic Sans MS" pitchFamily="66" charset="0"/>
                <a:cs typeface="Times New Roman" pitchFamily="18" charset="0"/>
              </a:rPr>
              <a:t>l’élève devient acteur de son apprentissage en utilisant lui-même les outils </a:t>
            </a:r>
            <a:r>
              <a:rPr lang="ar-MA" sz="1600" b="1" dirty="0" smtClean="0">
                <a:solidFill>
                  <a:schemeClr val="tx1"/>
                </a:solidFill>
                <a:latin typeface="Comic Sans MS" pitchFamily="66" charset="0"/>
                <a:cs typeface="Times New Roman" pitchFamily="18" charset="0"/>
              </a:rPr>
              <a:t>,</a:t>
            </a:r>
            <a:endParaRPr lang="fr-FR" sz="1600" b="1" dirty="0" smtClean="0">
              <a:solidFill>
                <a:schemeClr val="tx1"/>
              </a:solidFill>
              <a:latin typeface="Comic Sans MS" pitchFamily="66" charset="0"/>
              <a:cs typeface="Times New Roman" pitchFamily="18" charset="0"/>
            </a:endParaRPr>
          </a:p>
        </p:txBody>
      </p:sp>
      <p:sp>
        <p:nvSpPr>
          <p:cNvPr id="10" name="Pensées 9"/>
          <p:cNvSpPr/>
          <p:nvPr/>
        </p:nvSpPr>
        <p:spPr>
          <a:xfrm>
            <a:off x="4214810" y="3786190"/>
            <a:ext cx="2500330" cy="1571636"/>
          </a:xfrm>
          <a:prstGeom prst="cloudCallout">
            <a:avLst>
              <a:gd name="adj1" fmla="val -33933"/>
              <a:gd name="adj2" fmla="val -99887"/>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8100000" scaled="1"/>
            <a:tileRect/>
          </a:gra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1600" b="1" dirty="0" smtClean="0">
                <a:solidFill>
                  <a:schemeClr val="tx1"/>
                </a:solidFill>
                <a:latin typeface="Comic Sans MS" pitchFamily="66" charset="0"/>
                <a:cs typeface="Times New Roman" pitchFamily="18" charset="0"/>
              </a:rPr>
              <a:t>crée, conçoit, développe des contenus</a:t>
            </a:r>
            <a:endParaRPr lang="ar-MA" sz="1600" b="1" dirty="0" smtClean="0">
              <a:solidFill>
                <a:schemeClr val="tx1"/>
              </a:solidFill>
              <a:latin typeface="Comic Sans MS" pitchFamily="66" charset="0"/>
              <a:cs typeface="Times New Roman" pitchFamily="18" charset="0"/>
            </a:endParaRPr>
          </a:p>
        </p:txBody>
      </p:sp>
      <p:sp>
        <p:nvSpPr>
          <p:cNvPr id="11" name="Pensées 10"/>
          <p:cNvSpPr/>
          <p:nvPr/>
        </p:nvSpPr>
        <p:spPr>
          <a:xfrm>
            <a:off x="6858016" y="3857628"/>
            <a:ext cx="2285984" cy="1571636"/>
          </a:xfrm>
          <a:prstGeom prst="cloudCallout">
            <a:avLst>
              <a:gd name="adj1" fmla="val -35161"/>
              <a:gd name="adj2" fmla="val -101624"/>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path path="circle">
              <a:fillToRect l="100000" t="100000"/>
            </a:path>
            <a:tileRect r="-100000" b="-100000"/>
          </a:gra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latin typeface="Comic Sans MS" pitchFamily="66" charset="0"/>
                <a:cs typeface="Times New Roman" pitchFamily="18" charset="0"/>
              </a:rPr>
              <a:t>produit</a:t>
            </a:r>
            <a:r>
              <a:rPr lang="ar-MA" dirty="0" smtClean="0">
                <a:solidFill>
                  <a:schemeClr val="tx1"/>
                </a:solidFill>
                <a:latin typeface="Comic Sans MS" pitchFamily="66" charset="0"/>
                <a:cs typeface="Times New Roman" pitchFamily="18" charset="0"/>
              </a:rPr>
              <a:t> </a:t>
            </a:r>
            <a:r>
              <a:rPr lang="fr-FR" dirty="0" smtClean="0">
                <a:solidFill>
                  <a:schemeClr val="tx1"/>
                </a:solidFill>
                <a:latin typeface="Comic Sans MS" pitchFamily="66" charset="0"/>
                <a:cs typeface="Times New Roman" pitchFamily="18" charset="0"/>
              </a:rPr>
              <a:t>son propre savoir</a:t>
            </a:r>
            <a:endParaRPr lang="fr-FR" dirty="0">
              <a:solidFill>
                <a:schemeClr val="tx1"/>
              </a:solidFill>
              <a:latin typeface="Comic Sans MS" pitchFamily="66" charset="0"/>
              <a:cs typeface="Times New Roman" pitchFamily="18" charset="0"/>
            </a:endParaRPr>
          </a:p>
        </p:txBody>
      </p:sp>
      <p:sp>
        <p:nvSpPr>
          <p:cNvPr id="12" name="Rectangle 11"/>
          <p:cNvSpPr/>
          <p:nvPr/>
        </p:nvSpPr>
        <p:spPr>
          <a:xfrm>
            <a:off x="0" y="2571744"/>
            <a:ext cx="285688" cy="4286256"/>
          </a:xfrm>
          <a:prstGeom prst="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droite 12"/>
          <p:cNvSpPr/>
          <p:nvPr/>
        </p:nvSpPr>
        <p:spPr>
          <a:xfrm>
            <a:off x="285720" y="2500306"/>
            <a:ext cx="1857388" cy="357190"/>
          </a:xfrm>
          <a:prstGeom prst="rightArrow">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heckerboard(across)">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8" presetClass="entr" presetSubtype="0" accel="5000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1000" fill="hold"/>
                                        <p:tgtEl>
                                          <p:spTgt spid="11"/>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3" dur="1000" fill="hold"/>
                                        <p:tgtEl>
                                          <p:spTgt spid="11"/>
                                        </p:tgtEl>
                                        <p:attrNameLst>
                                          <p:attrName>ppt_x</p:attrName>
                                        </p:attrNameLst>
                                      </p:cBhvr>
                                      <p:tavLst>
                                        <p:tav tm="0">
                                          <p:val>
                                            <p:fltVal val="-1"/>
                                          </p:val>
                                        </p:tav>
                                        <p:tav tm="50000">
                                          <p:val>
                                            <p:fltVal val="0.95"/>
                                          </p:val>
                                        </p:tav>
                                        <p:tav tm="100000">
                                          <p:val>
                                            <p:strVal val="#ppt_x"/>
                                          </p:val>
                                        </p:tav>
                                      </p:tavLst>
                                    </p:anim>
                                    <p:anim calcmode="lin" valueType="num">
                                      <p:cBhvr>
                                        <p:cTn id="24" dur="1000" fill="hold"/>
                                        <p:tgtEl>
                                          <p:spTgt spid="11"/>
                                        </p:tgtEl>
                                        <p:attrNameLst>
                                          <p:attrName>ppt_y</p:attrName>
                                        </p:attrNameLst>
                                      </p:cBhvr>
                                      <p:tavLst>
                                        <p:tav tm="0">
                                          <p:val>
                                            <p:strVal val="#ppt_y"/>
                                          </p:val>
                                        </p:tav>
                                        <p:tav tm="100000">
                                          <p:val>
                                            <p:strVal val="#ppt_y"/>
                                          </p:val>
                                        </p:tav>
                                      </p:tavLst>
                                    </p:anim>
                                    <p:animEffect transition="in" filter="fade">
                                      <p:cBhvr>
                                        <p:cTn id="25"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642910" y="1142984"/>
            <a:ext cx="3357586" cy="1785950"/>
          </a:xfrm>
          <a:prstGeom prst="wedgeRoundRectCallout">
            <a:avLst>
              <a:gd name="adj1" fmla="val 28635"/>
              <a:gd name="adj2" fmla="val -68469"/>
              <a:gd name="adj3" fmla="val 16667"/>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Comic Sans MS" pitchFamily="66" charset="0"/>
                <a:cs typeface="Times New Roman" pitchFamily="18" charset="0"/>
              </a:rPr>
              <a:t> La modernité et la diversité des usages des TICE motivent les élèves .</a:t>
            </a:r>
            <a:endParaRPr lang="fr-FR" b="1" dirty="0">
              <a:solidFill>
                <a:schemeClr val="tx1"/>
              </a:solidFill>
              <a:latin typeface="Comic Sans MS" pitchFamily="66" charset="0"/>
              <a:cs typeface="Times New Roman" pitchFamily="18" charset="0"/>
            </a:endParaRPr>
          </a:p>
        </p:txBody>
      </p:sp>
      <p:sp>
        <p:nvSpPr>
          <p:cNvPr id="7" name="Rectangle à coins arrondis 6"/>
          <p:cNvSpPr/>
          <p:nvPr/>
        </p:nvSpPr>
        <p:spPr>
          <a:xfrm>
            <a:off x="4429124" y="1071546"/>
            <a:ext cx="4714876" cy="1785950"/>
          </a:xfrm>
          <a:prstGeom prst="wedgeRoundRectCallout">
            <a:avLst>
              <a:gd name="adj1" fmla="val -33409"/>
              <a:gd name="adj2" fmla="val -64817"/>
              <a:gd name="adj3" fmla="val 16667"/>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Comic Sans MS" pitchFamily="66" charset="0"/>
                <a:cs typeface="Times New Roman" pitchFamily="18" charset="0"/>
              </a:rPr>
              <a:t>La mutualisation des travaux et les échanges des idées valorisent les</a:t>
            </a:r>
          </a:p>
          <a:p>
            <a:pPr algn="ctr">
              <a:lnSpc>
                <a:spcPct val="150000"/>
              </a:lnSpc>
            </a:pPr>
            <a:r>
              <a:rPr lang="fr-FR" b="1" dirty="0" smtClean="0">
                <a:solidFill>
                  <a:schemeClr val="tx1"/>
                </a:solidFill>
                <a:latin typeface="Comic Sans MS" pitchFamily="66" charset="0"/>
                <a:cs typeface="Times New Roman" pitchFamily="18" charset="0"/>
              </a:rPr>
              <a:t>          participations de chaque élève</a:t>
            </a:r>
            <a:endParaRPr lang="fr-FR" b="1" dirty="0">
              <a:solidFill>
                <a:schemeClr val="tx1"/>
              </a:solidFill>
              <a:latin typeface="Comic Sans MS" pitchFamily="66" charset="0"/>
              <a:cs typeface="Times New Roman" pitchFamily="18" charset="0"/>
            </a:endParaRPr>
          </a:p>
        </p:txBody>
      </p:sp>
      <p:sp>
        <p:nvSpPr>
          <p:cNvPr id="8" name="Rectangle à coins arrondis 7"/>
          <p:cNvSpPr/>
          <p:nvPr/>
        </p:nvSpPr>
        <p:spPr>
          <a:xfrm>
            <a:off x="2071670" y="3214686"/>
            <a:ext cx="5000660" cy="714380"/>
          </a:xfrm>
          <a:prstGeom prst="roundRect">
            <a:avLst/>
          </a:prstGeom>
          <a:gradFill flip="none" rotWithShape="1">
            <a:gsLst>
              <a:gs pos="0">
                <a:srgbClr val="FF3399">
                  <a:tint val="66000"/>
                  <a:satMod val="160000"/>
                </a:srgbClr>
              </a:gs>
              <a:gs pos="50000">
                <a:srgbClr val="FF3399">
                  <a:tint val="44500"/>
                  <a:satMod val="160000"/>
                </a:srgbClr>
              </a:gs>
              <a:gs pos="100000">
                <a:srgbClr val="FF3399">
                  <a:tint val="23500"/>
                  <a:satMod val="160000"/>
                </a:srgbClr>
              </a:gs>
            </a:gsLst>
            <a:lin ang="10800000" scaled="1"/>
            <a:tileRect/>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2400" b="1" dirty="0" smtClean="0">
                <a:solidFill>
                  <a:schemeClr val="tx1"/>
                </a:solidFill>
                <a:latin typeface="Comic Sans MS" pitchFamily="66" charset="0"/>
                <a:cs typeface="Times New Roman" pitchFamily="18" charset="0"/>
              </a:rPr>
              <a:t>La facilité d’apprentissage:</a:t>
            </a:r>
          </a:p>
        </p:txBody>
      </p:sp>
      <p:sp>
        <p:nvSpPr>
          <p:cNvPr id="10" name="Rectangle à coins arrondis 9"/>
          <p:cNvSpPr/>
          <p:nvPr/>
        </p:nvSpPr>
        <p:spPr>
          <a:xfrm>
            <a:off x="2000232" y="142852"/>
            <a:ext cx="5072098" cy="500066"/>
          </a:xfrm>
          <a:prstGeom prst="roundRect">
            <a:avLst/>
          </a:prstGeom>
          <a:gradFill flip="none" rotWithShape="1">
            <a:gsLst>
              <a:gs pos="0">
                <a:srgbClr val="FF3399">
                  <a:tint val="66000"/>
                  <a:satMod val="160000"/>
                </a:srgbClr>
              </a:gs>
              <a:gs pos="50000">
                <a:srgbClr val="FF3399">
                  <a:tint val="44500"/>
                  <a:satMod val="160000"/>
                </a:srgbClr>
              </a:gs>
              <a:gs pos="100000">
                <a:srgbClr val="FF3399">
                  <a:tint val="23500"/>
                  <a:satMod val="160000"/>
                </a:srgbClr>
              </a:gs>
            </a:gsLst>
            <a:path path="circle">
              <a:fillToRect l="50000" t="50000" r="50000" b="50000"/>
            </a:path>
            <a:tileRect/>
          </a:gra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fr-FR" sz="2400" b="1" dirty="0" smtClean="0">
                <a:solidFill>
                  <a:schemeClr val="tx1"/>
                </a:solidFill>
                <a:latin typeface="Comic Sans MS" pitchFamily="66" charset="0"/>
                <a:cs typeface="Times New Roman" pitchFamily="18" charset="0"/>
              </a:rPr>
              <a:t>La motivation et la valorisation:</a:t>
            </a:r>
          </a:p>
        </p:txBody>
      </p:sp>
      <p:sp>
        <p:nvSpPr>
          <p:cNvPr id="11" name="Rectangle 10"/>
          <p:cNvSpPr/>
          <p:nvPr/>
        </p:nvSpPr>
        <p:spPr>
          <a:xfrm>
            <a:off x="142844" y="0"/>
            <a:ext cx="214282" cy="6858000"/>
          </a:xfrm>
          <a:prstGeom prst="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Flèche droite 11"/>
          <p:cNvSpPr/>
          <p:nvPr/>
        </p:nvSpPr>
        <p:spPr>
          <a:xfrm>
            <a:off x="357158" y="285728"/>
            <a:ext cx="1571636" cy="285752"/>
          </a:xfrm>
          <a:prstGeom prst="rightArrow">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droite 12"/>
          <p:cNvSpPr/>
          <p:nvPr/>
        </p:nvSpPr>
        <p:spPr>
          <a:xfrm>
            <a:off x="357158" y="3429000"/>
            <a:ext cx="1643074" cy="285752"/>
          </a:xfrm>
          <a:prstGeom prst="rightArrow">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Organigramme : Disque magnétique 13"/>
          <p:cNvSpPr/>
          <p:nvPr/>
        </p:nvSpPr>
        <p:spPr>
          <a:xfrm>
            <a:off x="1214414" y="4286256"/>
            <a:ext cx="2786082" cy="2214554"/>
          </a:xfrm>
          <a:prstGeom prst="flowChartMagneticDisk">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omic Sans MS" pitchFamily="66" charset="0"/>
                <a:cs typeface="Times New Roman" pitchFamily="18" charset="0"/>
              </a:rPr>
              <a:t> l’usage des outils TICE  aident les élèves à mieux faire  comprendre </a:t>
            </a:r>
            <a:endParaRPr lang="fr-FR" b="1" dirty="0">
              <a:solidFill>
                <a:schemeClr val="tx1"/>
              </a:solidFill>
              <a:latin typeface="Comic Sans MS" pitchFamily="66" charset="0"/>
            </a:endParaRPr>
          </a:p>
        </p:txBody>
      </p:sp>
      <p:sp>
        <p:nvSpPr>
          <p:cNvPr id="15" name="Organigramme : Disque magnétique 14"/>
          <p:cNvSpPr/>
          <p:nvPr/>
        </p:nvSpPr>
        <p:spPr>
          <a:xfrm>
            <a:off x="5715008" y="4286256"/>
            <a:ext cx="2786082" cy="2214554"/>
          </a:xfrm>
          <a:prstGeom prst="flowChartMagneticDisk">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latin typeface="Comic Sans MS" pitchFamily="66" charset="0"/>
                <a:cs typeface="Times New Roman" pitchFamily="18" charset="0"/>
              </a:rPr>
              <a:t>permettent à l’élève de mémoriser ses cours avec plus de facilité.</a:t>
            </a:r>
            <a:endParaRPr lang="fr-FR" b="1" dirty="0">
              <a:solidFill>
                <a:schemeClr val="tx1"/>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amond(in)">
                                      <p:cBhvr>
                                        <p:cTn id="15" dur="2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48" presetClass="entr" presetSubtype="0" accel="5000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1000" fill="hold"/>
                                        <p:tgtEl>
                                          <p:spTgt spid="8"/>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1" dur="1000" fill="hold"/>
                                        <p:tgtEl>
                                          <p:spTgt spid="8"/>
                                        </p:tgtEl>
                                        <p:attrNameLst>
                                          <p:attrName>ppt_x</p:attrName>
                                        </p:attrNameLst>
                                      </p:cBhvr>
                                      <p:tavLst>
                                        <p:tav tm="0">
                                          <p:val>
                                            <p:fltVal val="-1"/>
                                          </p:val>
                                        </p:tav>
                                        <p:tav tm="50000">
                                          <p:val>
                                            <p:fltVal val="0.95"/>
                                          </p:val>
                                        </p:tav>
                                        <p:tav tm="100000">
                                          <p:val>
                                            <p:strVal val="#ppt_x"/>
                                          </p:val>
                                        </p:tav>
                                      </p:tavLst>
                                    </p:anim>
                                    <p:anim calcmode="lin" valueType="num">
                                      <p:cBhvr>
                                        <p:cTn id="22" dur="1000" fill="hold"/>
                                        <p:tgtEl>
                                          <p:spTgt spid="8"/>
                                        </p:tgtEl>
                                        <p:attrNameLst>
                                          <p:attrName>ppt_y</p:attrName>
                                        </p:attrNameLst>
                                      </p:cBhvr>
                                      <p:tavLst>
                                        <p:tav tm="0">
                                          <p:val>
                                            <p:strVal val="#ppt_y"/>
                                          </p:val>
                                        </p:tav>
                                        <p:tav tm="100000">
                                          <p:val>
                                            <p:strVal val="#ppt_y"/>
                                          </p:val>
                                        </p:tav>
                                      </p:tavLst>
                                    </p:anim>
                                    <p:animEffect transition="in" filter="fade">
                                      <p:cBhvr>
                                        <p:cTn id="23" dur="1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23" presetClass="entr" presetSubtype="16"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p:cTn id="28" dur="500" fill="hold"/>
                                        <p:tgtEl>
                                          <p:spTgt spid="14"/>
                                        </p:tgtEl>
                                        <p:attrNameLst>
                                          <p:attrName>ppt_w</p:attrName>
                                        </p:attrNameLst>
                                      </p:cBhvr>
                                      <p:tavLst>
                                        <p:tav tm="0">
                                          <p:val>
                                            <p:fltVal val="0"/>
                                          </p:val>
                                        </p:tav>
                                        <p:tav tm="100000">
                                          <p:val>
                                            <p:strVal val="#ppt_w"/>
                                          </p:val>
                                        </p:tav>
                                      </p:tavLst>
                                    </p:anim>
                                    <p:anim calcmode="lin" valueType="num">
                                      <p:cBhvr>
                                        <p:cTn id="29" dur="5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3" presetClass="entr" presetSubtype="16"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 calcmode="lin" valueType="num">
                                      <p:cBhvr>
                                        <p:cTn id="34" dur="500" fill="hold"/>
                                        <p:tgtEl>
                                          <p:spTgt spid="15"/>
                                        </p:tgtEl>
                                        <p:attrNameLst>
                                          <p:attrName>ppt_w</p:attrName>
                                        </p:attrNameLst>
                                      </p:cBhvr>
                                      <p:tavLst>
                                        <p:tav tm="0">
                                          <p:val>
                                            <p:fltVal val="0"/>
                                          </p:val>
                                        </p:tav>
                                        <p:tav tm="100000">
                                          <p:val>
                                            <p:strVal val="#ppt_w"/>
                                          </p:val>
                                        </p:tav>
                                      </p:tavLst>
                                    </p:anim>
                                    <p:anim calcmode="lin" valueType="num">
                                      <p:cBhvr>
                                        <p:cTn id="35" dur="500" fill="hold"/>
                                        <p:tgtEl>
                                          <p:spTgt spid="1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4" grpId="0" animBg="1"/>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1785918" y="214290"/>
            <a:ext cx="5929354" cy="1000132"/>
          </a:xfrm>
          <a:prstGeom prst="roundRect">
            <a:avLst/>
          </a:prstGeom>
          <a:gradFill flip="none" rotWithShape="1">
            <a:gsLst>
              <a:gs pos="0">
                <a:srgbClr val="FF3399">
                  <a:tint val="66000"/>
                  <a:satMod val="160000"/>
                </a:srgbClr>
              </a:gs>
              <a:gs pos="50000">
                <a:srgbClr val="FF3399">
                  <a:tint val="44500"/>
                  <a:satMod val="160000"/>
                </a:srgbClr>
              </a:gs>
              <a:gs pos="100000">
                <a:srgbClr val="FF3399">
                  <a:tint val="23500"/>
                  <a:satMod val="160000"/>
                </a:srgb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sz="3200" b="1" dirty="0" smtClean="0">
                <a:solidFill>
                  <a:schemeClr val="tx1"/>
                </a:solidFill>
                <a:latin typeface="Comic Sans MS" pitchFamily="66" charset="0"/>
                <a:cs typeface="Times New Roman" pitchFamily="18" charset="0"/>
              </a:rPr>
              <a:t>La continuité pédagogique:</a:t>
            </a:r>
          </a:p>
        </p:txBody>
      </p:sp>
      <p:sp>
        <p:nvSpPr>
          <p:cNvPr id="6" name="Rectangle 5"/>
          <p:cNvSpPr/>
          <p:nvPr/>
        </p:nvSpPr>
        <p:spPr>
          <a:xfrm>
            <a:off x="285720" y="0"/>
            <a:ext cx="285720" cy="6858000"/>
          </a:xfrm>
          <a:prstGeom prst="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6"/>
          <p:cNvSpPr/>
          <p:nvPr/>
        </p:nvSpPr>
        <p:spPr>
          <a:xfrm>
            <a:off x="571472" y="571480"/>
            <a:ext cx="1143008" cy="357190"/>
          </a:xfrm>
          <a:prstGeom prst="rightArrow">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Légende encadrée 2 7"/>
          <p:cNvSpPr/>
          <p:nvPr/>
        </p:nvSpPr>
        <p:spPr>
          <a:xfrm>
            <a:off x="2428860" y="1428736"/>
            <a:ext cx="6572296" cy="1571636"/>
          </a:xfrm>
          <a:prstGeom prst="borderCallout2">
            <a:avLst>
              <a:gd name="adj1" fmla="val 52480"/>
              <a:gd name="adj2" fmla="val -792"/>
              <a:gd name="adj3" fmla="val 51695"/>
              <a:gd name="adj4" fmla="val -5010"/>
              <a:gd name="adj5" fmla="val -9243"/>
              <a:gd name="adj6" fmla="val -4876"/>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5400000" scaled="1"/>
            <a:tileRect/>
          </a:gra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Comic Sans MS" pitchFamily="66" charset="0"/>
                <a:cs typeface="Times New Roman" pitchFamily="18" charset="0"/>
              </a:rPr>
              <a:t> Les TICE contribuent à la continuité pédagogique entre le travail</a:t>
            </a:r>
          </a:p>
          <a:p>
            <a:pPr algn="ctr">
              <a:lnSpc>
                <a:spcPct val="150000"/>
              </a:lnSpc>
            </a:pPr>
            <a:r>
              <a:rPr lang="fr-FR" b="1" dirty="0" smtClean="0">
                <a:solidFill>
                  <a:schemeClr val="tx1"/>
                </a:solidFill>
                <a:latin typeface="Comic Sans MS" pitchFamily="66" charset="0"/>
                <a:cs typeface="Times New Roman" pitchFamily="18" charset="0"/>
              </a:rPr>
              <a:t>     fait en classe et celui fait en dehors.</a:t>
            </a:r>
          </a:p>
        </p:txBody>
      </p:sp>
      <p:sp>
        <p:nvSpPr>
          <p:cNvPr id="10" name="Légende encadrée 2 9"/>
          <p:cNvSpPr/>
          <p:nvPr/>
        </p:nvSpPr>
        <p:spPr>
          <a:xfrm>
            <a:off x="2428860" y="4857760"/>
            <a:ext cx="6572296" cy="1857364"/>
          </a:xfrm>
          <a:prstGeom prst="borderCallout2">
            <a:avLst>
              <a:gd name="adj1" fmla="val 48103"/>
              <a:gd name="adj2" fmla="val -712"/>
              <a:gd name="adj3" fmla="val 48877"/>
              <a:gd name="adj4" fmla="val -13217"/>
              <a:gd name="adj5" fmla="val -194408"/>
              <a:gd name="adj6" fmla="val -12969"/>
            </a:avLst>
          </a:prstGeom>
          <a:gradFill flip="none" rotWithShape="1">
            <a:gsLst>
              <a:gs pos="0">
                <a:schemeClr val="accent3">
                  <a:lumMod val="50000"/>
                  <a:tint val="66000"/>
                  <a:satMod val="160000"/>
                </a:schemeClr>
              </a:gs>
              <a:gs pos="50000">
                <a:schemeClr val="accent3">
                  <a:lumMod val="50000"/>
                  <a:tint val="44500"/>
                  <a:satMod val="160000"/>
                </a:schemeClr>
              </a:gs>
              <a:gs pos="100000">
                <a:schemeClr val="accent3">
                  <a:lumMod val="50000"/>
                  <a:tint val="23500"/>
                  <a:satMod val="160000"/>
                </a:schemeClr>
              </a:gs>
            </a:gsLst>
            <a:lin ang="8100000" scaled="1"/>
            <a:tileRect/>
          </a:gra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50000"/>
              </a:lnSpc>
            </a:pPr>
            <a:r>
              <a:rPr lang="fr-FR" b="1" dirty="0" smtClean="0">
                <a:solidFill>
                  <a:schemeClr val="tx1"/>
                </a:solidFill>
                <a:latin typeface="Comic Sans MS" pitchFamily="66" charset="0"/>
                <a:cs typeface="Times New Roman" pitchFamily="18" charset="0"/>
              </a:rPr>
              <a:t>recouvre  les échanges électroniques grâce aux outils de</a:t>
            </a:r>
          </a:p>
          <a:p>
            <a:pPr lvl="0">
              <a:lnSpc>
                <a:spcPct val="150000"/>
              </a:lnSpc>
            </a:pPr>
            <a:r>
              <a:rPr lang="fr-FR" b="1" dirty="0" smtClean="0">
                <a:solidFill>
                  <a:schemeClr val="tx1"/>
                </a:solidFill>
                <a:latin typeface="Comic Sans MS" pitchFamily="66" charset="0"/>
                <a:cs typeface="Times New Roman" pitchFamily="18" charset="0"/>
              </a:rPr>
              <a:t>     communications comme les blogs et les forums. </a:t>
            </a:r>
            <a:endParaRPr lang="fr-FR" b="1" dirty="0">
              <a:solidFill>
                <a:schemeClr val="tx1"/>
              </a:solidFill>
              <a:latin typeface="Comic Sans MS" pitchFamily="66" charset="0"/>
              <a:cs typeface="Times New Roman" pitchFamily="18" charset="0"/>
            </a:endParaRPr>
          </a:p>
        </p:txBody>
      </p:sp>
      <p:sp>
        <p:nvSpPr>
          <p:cNvPr id="11" name="Légende encadrée 2 10"/>
          <p:cNvSpPr/>
          <p:nvPr/>
        </p:nvSpPr>
        <p:spPr>
          <a:xfrm>
            <a:off x="2428860" y="3143248"/>
            <a:ext cx="6572296" cy="1571636"/>
          </a:xfrm>
          <a:prstGeom prst="borderCallout2">
            <a:avLst>
              <a:gd name="adj1" fmla="val 51054"/>
              <a:gd name="adj2" fmla="val -1192"/>
              <a:gd name="adj3" fmla="val 51228"/>
              <a:gd name="adj4" fmla="val -8708"/>
              <a:gd name="adj5" fmla="val -120052"/>
              <a:gd name="adj6" fmla="val -8723"/>
            </a:avLst>
          </a:prstGeom>
          <a:gradFill flip="none" rotWithShape="1">
            <a:gsLst>
              <a:gs pos="0">
                <a:schemeClr val="accent3">
                  <a:lumMod val="75000"/>
                  <a:tint val="66000"/>
                  <a:satMod val="160000"/>
                </a:schemeClr>
              </a:gs>
              <a:gs pos="50000">
                <a:schemeClr val="accent3">
                  <a:lumMod val="75000"/>
                  <a:tint val="44500"/>
                  <a:satMod val="160000"/>
                </a:schemeClr>
              </a:gs>
              <a:gs pos="100000">
                <a:schemeClr val="accent3">
                  <a:lumMod val="75000"/>
                  <a:tint val="23500"/>
                  <a:satMod val="160000"/>
                </a:schemeClr>
              </a:gs>
            </a:gsLst>
            <a:lin ang="8100000" scaled="1"/>
            <a:tileRect/>
          </a:gra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Comic Sans MS" pitchFamily="66" charset="0"/>
                <a:cs typeface="Times New Roman" pitchFamily="18" charset="0"/>
              </a:rPr>
              <a:t>La mise en route des activités est plus rapide car les élèves sont</a:t>
            </a:r>
          </a:p>
          <a:p>
            <a:pPr algn="ctr">
              <a:lnSpc>
                <a:spcPct val="150000"/>
              </a:lnSpc>
            </a:pPr>
            <a:r>
              <a:rPr lang="fr-FR" b="1" dirty="0" smtClean="0">
                <a:solidFill>
                  <a:schemeClr val="tx1"/>
                </a:solidFill>
                <a:latin typeface="Comic Sans MS" pitchFamily="66" charset="0"/>
                <a:cs typeface="Times New Roman" pitchFamily="18" charset="0"/>
              </a:rPr>
              <a:t>     préalablement sensibilisés à la problématique.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500" fill="hold"/>
                                        <p:tgtEl>
                                          <p:spTgt spid="11"/>
                                        </p:tgtEl>
                                        <p:attrNameLst>
                                          <p:attrName>ppt_w</p:attrName>
                                        </p:attrNameLst>
                                      </p:cBhvr>
                                      <p:tavLst>
                                        <p:tav tm="0">
                                          <p:val>
                                            <p:fltVal val="0"/>
                                          </p:val>
                                        </p:tav>
                                        <p:tav tm="100000">
                                          <p:val>
                                            <p:strVal val="#ppt_w"/>
                                          </p:val>
                                        </p:tav>
                                      </p:tavLst>
                                    </p:anim>
                                    <p:anim calcmode="lin" valueType="num">
                                      <p:cBhvr>
                                        <p:cTn id="13"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54" presetClass="entr" presetSubtype="0" accel="10000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ppt_w</p:attrName>
                                        </p:attrNameLst>
                                      </p:cBhvr>
                                      <p:tavLst>
                                        <p:tav tm="0">
                                          <p:val>
                                            <p:strVal val="#ppt_w*0.05"/>
                                          </p:val>
                                        </p:tav>
                                        <p:tav tm="100000">
                                          <p:val>
                                            <p:strVal val="#ppt_w"/>
                                          </p:val>
                                        </p:tav>
                                      </p:tavLst>
                                    </p:anim>
                                    <p:anim calcmode="lin" valueType="num">
                                      <p:cBhvr>
                                        <p:cTn id="19" dur="500" fill="hold"/>
                                        <p:tgtEl>
                                          <p:spTgt spid="10"/>
                                        </p:tgtEl>
                                        <p:attrNameLst>
                                          <p:attrName>ppt_h</p:attrName>
                                        </p:attrNameLst>
                                      </p:cBhvr>
                                      <p:tavLst>
                                        <p:tav tm="0">
                                          <p:val>
                                            <p:strVal val="#ppt_h"/>
                                          </p:val>
                                        </p:tav>
                                        <p:tav tm="100000">
                                          <p:val>
                                            <p:strVal val="#ppt_h"/>
                                          </p:val>
                                        </p:tav>
                                      </p:tavLst>
                                    </p:anim>
                                    <p:anim calcmode="lin" valueType="num">
                                      <p:cBhvr>
                                        <p:cTn id="20" dur="500" fill="hold"/>
                                        <p:tgtEl>
                                          <p:spTgt spid="10"/>
                                        </p:tgtEl>
                                        <p:attrNameLst>
                                          <p:attrName>ppt_x</p:attrName>
                                        </p:attrNameLst>
                                      </p:cBhvr>
                                      <p:tavLst>
                                        <p:tav tm="0">
                                          <p:val>
                                            <p:strVal val="#ppt_x-.2"/>
                                          </p:val>
                                        </p:tav>
                                        <p:tav tm="100000">
                                          <p:val>
                                            <p:strVal val="#ppt_x"/>
                                          </p:val>
                                        </p:tav>
                                      </p:tavLst>
                                    </p:anim>
                                    <p:anim calcmode="lin" valueType="num">
                                      <p:cBhvr>
                                        <p:cTn id="21" dur="500" fill="hold"/>
                                        <p:tgtEl>
                                          <p:spTgt spid="10"/>
                                        </p:tgtEl>
                                        <p:attrNameLst>
                                          <p:attrName>ppt_y</p:attrName>
                                        </p:attrNameLst>
                                      </p:cBhvr>
                                      <p:tavLst>
                                        <p:tav tm="0">
                                          <p:val>
                                            <p:strVal val="#ppt_y"/>
                                          </p:val>
                                        </p:tav>
                                        <p:tav tm="100000">
                                          <p:val>
                                            <p:strVal val="#ppt_y"/>
                                          </p:val>
                                        </p:tav>
                                      </p:tavLst>
                                    </p:anim>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2285984" y="500042"/>
            <a:ext cx="5286412" cy="714380"/>
          </a:xfrm>
          <a:prstGeom prst="roundRect">
            <a:avLst/>
          </a:prstGeom>
          <a:gradFill flip="none" rotWithShape="1">
            <a:gsLst>
              <a:gs pos="0">
                <a:srgbClr val="FF3399">
                  <a:tint val="66000"/>
                  <a:satMod val="160000"/>
                </a:srgbClr>
              </a:gs>
              <a:gs pos="50000">
                <a:srgbClr val="FF3399">
                  <a:tint val="44500"/>
                  <a:satMod val="160000"/>
                </a:srgbClr>
              </a:gs>
              <a:gs pos="100000">
                <a:srgbClr val="FF3399">
                  <a:tint val="23500"/>
                  <a:satMod val="160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smtClean="0">
              <a:solidFill>
                <a:schemeClr val="tx1"/>
              </a:solidFill>
              <a:latin typeface="Comic Sans MS" pitchFamily="66" charset="0"/>
              <a:cs typeface="Times New Roman" pitchFamily="18" charset="0"/>
            </a:endParaRPr>
          </a:p>
          <a:p>
            <a:pPr algn="ctr"/>
            <a:r>
              <a:rPr lang="fr-FR" sz="2000" b="1" dirty="0" smtClean="0">
                <a:solidFill>
                  <a:schemeClr val="tx1"/>
                </a:solidFill>
                <a:latin typeface="Comic Sans MS" pitchFamily="66" charset="0"/>
                <a:cs typeface="Times New Roman" pitchFamily="18" charset="0"/>
              </a:rPr>
              <a:t>La connaissance immédiate des résultats:</a:t>
            </a:r>
          </a:p>
          <a:p>
            <a:pPr algn="ctr"/>
            <a:endParaRPr lang="fr-FR" dirty="0"/>
          </a:p>
        </p:txBody>
      </p:sp>
      <p:sp>
        <p:nvSpPr>
          <p:cNvPr id="8" name="Rectangle 7"/>
          <p:cNvSpPr/>
          <p:nvPr/>
        </p:nvSpPr>
        <p:spPr>
          <a:xfrm>
            <a:off x="214282" y="357142"/>
            <a:ext cx="214282" cy="6500858"/>
          </a:xfrm>
          <a:prstGeom prst="rect">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droite 8"/>
          <p:cNvSpPr/>
          <p:nvPr/>
        </p:nvSpPr>
        <p:spPr>
          <a:xfrm>
            <a:off x="428596" y="714356"/>
            <a:ext cx="1643074" cy="285752"/>
          </a:xfrm>
          <a:prstGeom prst="rightArrow">
            <a:avLst/>
          </a:prstGeom>
          <a:gradFill flip="none" rotWithShape="1">
            <a:gsLst>
              <a:gs pos="0">
                <a:schemeClr val="accent6">
                  <a:lumMod val="60000"/>
                  <a:lumOff val="40000"/>
                  <a:tint val="66000"/>
                  <a:satMod val="160000"/>
                </a:schemeClr>
              </a:gs>
              <a:gs pos="50000">
                <a:schemeClr val="accent6">
                  <a:lumMod val="60000"/>
                  <a:lumOff val="40000"/>
                  <a:tint val="44500"/>
                  <a:satMod val="160000"/>
                </a:schemeClr>
              </a:gs>
              <a:gs pos="100000">
                <a:schemeClr val="accent6">
                  <a:lumMod val="60000"/>
                  <a:lumOff val="40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p:nvSpPr>
        <p:spPr>
          <a:xfrm>
            <a:off x="2143108" y="1643050"/>
            <a:ext cx="5357850" cy="1928826"/>
          </a:xfrm>
          <a:prstGeom prst="rect">
            <a:avLst/>
          </a:prstGeom>
          <a:gradFill flip="none" rotWithShape="1">
            <a:gsLst>
              <a:gs pos="0">
                <a:schemeClr val="accent4">
                  <a:lumMod val="60000"/>
                  <a:lumOff val="40000"/>
                  <a:tint val="66000"/>
                  <a:satMod val="160000"/>
                </a:schemeClr>
              </a:gs>
              <a:gs pos="50000">
                <a:schemeClr val="accent4">
                  <a:lumMod val="60000"/>
                  <a:lumOff val="40000"/>
                  <a:tint val="44500"/>
                  <a:satMod val="160000"/>
                </a:schemeClr>
              </a:gs>
              <a:gs pos="100000">
                <a:schemeClr val="accent4">
                  <a:lumMod val="60000"/>
                  <a:lumOff val="40000"/>
                  <a:tint val="23500"/>
                  <a:satMod val="160000"/>
                </a:schemeClr>
              </a:gs>
            </a:gsLst>
            <a:lin ang="81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Comic Sans MS" pitchFamily="66" charset="0"/>
                <a:cs typeface="Times New Roman" pitchFamily="18" charset="0"/>
              </a:rPr>
              <a:t>l’enseignant peut évaluer, en temps réel, ses élèves. D’où la  possibilité d’indiquer immédiatement à l’élève la façon de se  corriger et de progresser.</a:t>
            </a:r>
          </a:p>
        </p:txBody>
      </p:sp>
      <p:sp>
        <p:nvSpPr>
          <p:cNvPr id="15" name="Flèche courbée vers la gauche 14"/>
          <p:cNvSpPr/>
          <p:nvPr/>
        </p:nvSpPr>
        <p:spPr>
          <a:xfrm>
            <a:off x="7858148" y="1000108"/>
            <a:ext cx="785818" cy="1928826"/>
          </a:xfrm>
          <a:prstGeom prst="curvedLeftArrow">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6" name="Flèche courbée vers la droite 15"/>
          <p:cNvSpPr/>
          <p:nvPr/>
        </p:nvSpPr>
        <p:spPr>
          <a:xfrm>
            <a:off x="1214414" y="1142984"/>
            <a:ext cx="642942" cy="1857388"/>
          </a:xfrm>
          <a:prstGeom prst="curvedRightArrow">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7" name="Rectangle 16"/>
          <p:cNvSpPr/>
          <p:nvPr/>
        </p:nvSpPr>
        <p:spPr>
          <a:xfrm>
            <a:off x="2071670" y="4000504"/>
            <a:ext cx="5500726" cy="2286016"/>
          </a:xfrm>
          <a:prstGeom prst="rect">
            <a:avLst/>
          </a:prstGeom>
          <a:gradFill flip="none" rotWithShape="1">
            <a:gsLst>
              <a:gs pos="0">
                <a:schemeClr val="accent4">
                  <a:lumMod val="40000"/>
                  <a:lumOff val="60000"/>
                  <a:tint val="66000"/>
                  <a:satMod val="160000"/>
                </a:schemeClr>
              </a:gs>
              <a:gs pos="50000">
                <a:schemeClr val="accent4">
                  <a:lumMod val="40000"/>
                  <a:lumOff val="60000"/>
                  <a:tint val="44500"/>
                  <a:satMod val="160000"/>
                </a:schemeClr>
              </a:gs>
              <a:gs pos="100000">
                <a:schemeClr val="accent4">
                  <a:lumMod val="40000"/>
                  <a:lumOff val="60000"/>
                  <a:tint val="23500"/>
                  <a:satMod val="160000"/>
                </a:schemeClr>
              </a:gs>
            </a:gsLst>
            <a:path path="circle">
              <a:fillToRect l="100000" t="100000"/>
            </a:path>
            <a:tileRect r="-100000" b="-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r-FR" b="1" dirty="0" smtClean="0">
                <a:solidFill>
                  <a:schemeClr val="tx1"/>
                </a:solidFill>
                <a:latin typeface="Comic Sans MS" pitchFamily="66" charset="0"/>
                <a:cs typeface="Times New Roman" pitchFamily="18" charset="0"/>
              </a:rPr>
              <a:t>possibilité pour l’élève de mieux comprendre son évaluation en  visualisant ses erreurs et de s’auto-corriger pour s’améliorer. Ce la  donne du sens à ses performances. </a:t>
            </a:r>
            <a:endParaRPr lang="fr-FR" b="1" dirty="0">
              <a:solidFill>
                <a:schemeClr val="tx1"/>
              </a:solidFill>
              <a:latin typeface="Comic Sans MS" pitchFamily="66" charset="0"/>
              <a:cs typeface="Times New Roman" pitchFamily="18" charset="0"/>
            </a:endParaRPr>
          </a:p>
        </p:txBody>
      </p:sp>
      <p:sp>
        <p:nvSpPr>
          <p:cNvPr id="18" name="Flèche courbée vers la droite 17"/>
          <p:cNvSpPr/>
          <p:nvPr/>
        </p:nvSpPr>
        <p:spPr>
          <a:xfrm>
            <a:off x="1214414" y="3500438"/>
            <a:ext cx="642942" cy="1857388"/>
          </a:xfrm>
          <a:prstGeom prst="curvedRightArrow">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9" name="Flèche courbée vers la gauche 18"/>
          <p:cNvSpPr/>
          <p:nvPr/>
        </p:nvSpPr>
        <p:spPr>
          <a:xfrm>
            <a:off x="7786710" y="3429000"/>
            <a:ext cx="785818" cy="1928826"/>
          </a:xfrm>
          <a:prstGeom prst="curvedLeftArrow">
            <a:avLst/>
          </a:prstGeom>
          <a:gradFill flip="none" rotWithShape="1">
            <a:gsLst>
              <a:gs pos="0">
                <a:srgbClr val="FFC000">
                  <a:tint val="66000"/>
                  <a:satMod val="160000"/>
                </a:srgbClr>
              </a:gs>
              <a:gs pos="50000">
                <a:srgbClr val="FFC000">
                  <a:tint val="44500"/>
                  <a:satMod val="160000"/>
                </a:srgbClr>
              </a:gs>
              <a:gs pos="100000">
                <a:srgbClr val="FFC000">
                  <a:tint val="23500"/>
                  <a:satMod val="160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heel(4)">
                                      <p:cBhvr>
                                        <p:cTn id="7" dur="2000"/>
                                        <p:tgtEl>
                                          <p:spTgt spid="14"/>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wheel(4)">
                                      <p:cBhvr>
                                        <p:cTn id="10" dur="2000"/>
                                        <p:tgtEl>
                                          <p:spTgt spid="16"/>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heel(4)">
                                      <p:cBhvr>
                                        <p:cTn id="13" dur="20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17"/>
                                        </p:tgtEl>
                                        <p:attrNameLst>
                                          <p:attrName>style.visibility</p:attrName>
                                        </p:attrNameLst>
                                      </p:cBhvr>
                                      <p:to>
                                        <p:strVal val="visible"/>
                                      </p:to>
                                    </p:set>
                                    <p:anim calcmode="lin" valueType="num">
                                      <p:cBhvr>
                                        <p:cTn id="18" dur="500" fill="hold"/>
                                        <p:tgtEl>
                                          <p:spTgt spid="17"/>
                                        </p:tgtEl>
                                        <p:attrNameLst>
                                          <p:attrName>ppt_w</p:attrName>
                                        </p:attrNameLst>
                                      </p:cBhvr>
                                      <p:tavLst>
                                        <p:tav tm="0">
                                          <p:val>
                                            <p:fltVal val="0"/>
                                          </p:val>
                                        </p:tav>
                                        <p:tav tm="100000">
                                          <p:val>
                                            <p:strVal val="#ppt_w"/>
                                          </p:val>
                                        </p:tav>
                                      </p:tavLst>
                                    </p:anim>
                                    <p:anim calcmode="lin" valueType="num">
                                      <p:cBhvr>
                                        <p:cTn id="19" dur="500" fill="hold"/>
                                        <p:tgtEl>
                                          <p:spTgt spid="17"/>
                                        </p:tgtEl>
                                        <p:attrNameLst>
                                          <p:attrName>ppt_h</p:attrName>
                                        </p:attrNameLst>
                                      </p:cBhvr>
                                      <p:tavLst>
                                        <p:tav tm="0">
                                          <p:val>
                                            <p:fltVal val="0"/>
                                          </p:val>
                                        </p:tav>
                                        <p:tav tm="100000">
                                          <p:val>
                                            <p:strVal val="#ppt_h"/>
                                          </p:val>
                                        </p:tav>
                                      </p:tavLst>
                                    </p:anim>
                                  </p:childTnLst>
                                </p:cTn>
                              </p:par>
                              <p:par>
                                <p:cTn id="20" presetID="23" presetClass="entr" presetSubtype="16" fill="hold" grpId="0" nodeType="withEffect">
                                  <p:stCondLst>
                                    <p:cond delay="0"/>
                                  </p:stCondLst>
                                  <p:childTnLst>
                                    <p:set>
                                      <p:cBhvr>
                                        <p:cTn id="21" dur="1" fill="hold">
                                          <p:stCondLst>
                                            <p:cond delay="0"/>
                                          </p:stCondLst>
                                        </p:cTn>
                                        <p:tgtEl>
                                          <p:spTgt spid="18"/>
                                        </p:tgtEl>
                                        <p:attrNameLst>
                                          <p:attrName>style.visibility</p:attrName>
                                        </p:attrNameLst>
                                      </p:cBhvr>
                                      <p:to>
                                        <p:strVal val="visible"/>
                                      </p:to>
                                    </p:set>
                                    <p:anim calcmode="lin" valueType="num">
                                      <p:cBhvr>
                                        <p:cTn id="22" dur="500" fill="hold"/>
                                        <p:tgtEl>
                                          <p:spTgt spid="18"/>
                                        </p:tgtEl>
                                        <p:attrNameLst>
                                          <p:attrName>ppt_w</p:attrName>
                                        </p:attrNameLst>
                                      </p:cBhvr>
                                      <p:tavLst>
                                        <p:tav tm="0">
                                          <p:val>
                                            <p:fltVal val="0"/>
                                          </p:val>
                                        </p:tav>
                                        <p:tav tm="100000">
                                          <p:val>
                                            <p:strVal val="#ppt_w"/>
                                          </p:val>
                                        </p:tav>
                                      </p:tavLst>
                                    </p:anim>
                                    <p:anim calcmode="lin" valueType="num">
                                      <p:cBhvr>
                                        <p:cTn id="23" dur="500" fill="hold"/>
                                        <p:tgtEl>
                                          <p:spTgt spid="18"/>
                                        </p:tgtEl>
                                        <p:attrNameLst>
                                          <p:attrName>ppt_h</p:attrName>
                                        </p:attrNameLst>
                                      </p:cBhvr>
                                      <p:tavLst>
                                        <p:tav tm="0">
                                          <p:val>
                                            <p:fltVal val="0"/>
                                          </p:val>
                                        </p:tav>
                                        <p:tav tm="100000">
                                          <p:val>
                                            <p:strVal val="#ppt_h"/>
                                          </p:val>
                                        </p:tav>
                                      </p:tavLst>
                                    </p:anim>
                                  </p:childTnLst>
                                </p:cTn>
                              </p:par>
                              <p:par>
                                <p:cTn id="24" presetID="23" presetClass="entr" presetSubtype="16" fill="hold" grpId="0" nodeType="withEffect">
                                  <p:stCondLst>
                                    <p:cond delay="0"/>
                                  </p:stCondLst>
                                  <p:childTnLst>
                                    <p:set>
                                      <p:cBhvr>
                                        <p:cTn id="25" dur="1" fill="hold">
                                          <p:stCondLst>
                                            <p:cond delay="0"/>
                                          </p:stCondLst>
                                        </p:cTn>
                                        <p:tgtEl>
                                          <p:spTgt spid="19"/>
                                        </p:tgtEl>
                                        <p:attrNameLst>
                                          <p:attrName>style.visibility</p:attrName>
                                        </p:attrNameLst>
                                      </p:cBhvr>
                                      <p:to>
                                        <p:strVal val="visible"/>
                                      </p:to>
                                    </p:set>
                                    <p:anim calcmode="lin" valueType="num">
                                      <p:cBhvr>
                                        <p:cTn id="26" dur="500" fill="hold"/>
                                        <p:tgtEl>
                                          <p:spTgt spid="19"/>
                                        </p:tgtEl>
                                        <p:attrNameLst>
                                          <p:attrName>ppt_w</p:attrName>
                                        </p:attrNameLst>
                                      </p:cBhvr>
                                      <p:tavLst>
                                        <p:tav tm="0">
                                          <p:val>
                                            <p:fltVal val="0"/>
                                          </p:val>
                                        </p:tav>
                                        <p:tav tm="100000">
                                          <p:val>
                                            <p:strVal val="#ppt_w"/>
                                          </p:val>
                                        </p:tav>
                                      </p:tavLst>
                                    </p:anim>
                                    <p:anim calcmode="lin" valueType="num">
                                      <p:cBhvr>
                                        <p:cTn id="27" dur="500" fill="hold"/>
                                        <p:tgtEl>
                                          <p:spTgt spid="1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28596" y="500042"/>
            <a:ext cx="8286808" cy="100013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lvl="3" algn="r" rtl="1" fontAlgn="base">
              <a:spcBef>
                <a:spcPct val="0"/>
              </a:spcBef>
              <a:spcAft>
                <a:spcPct val="0"/>
              </a:spcAft>
            </a:pPr>
            <a:r>
              <a:rPr lang="fr-FR" sz="3200" b="1" dirty="0" smtClean="0">
                <a:solidFill>
                  <a:srgbClr val="7030A0"/>
                </a:solidFill>
                <a:latin typeface="Times New Roman" pitchFamily="18" charset="0"/>
                <a:ea typeface="Times New Roman" pitchFamily="18" charset="0"/>
                <a:cs typeface="Times New Roman" pitchFamily="18" charset="0"/>
              </a:rPr>
              <a:t>I</a:t>
            </a:r>
            <a:r>
              <a:rPr lang="fr-FR" sz="3200" b="1" dirty="0" smtClean="0" bmk="">
                <a:solidFill>
                  <a:srgbClr val="7030A0"/>
                </a:solidFill>
                <a:latin typeface="Times New Roman" pitchFamily="18" charset="0"/>
                <a:ea typeface="Times New Roman" pitchFamily="18" charset="0"/>
                <a:cs typeface="Times New Roman" pitchFamily="18" charset="0"/>
              </a:rPr>
              <a:t>mpact des TICE sur les enseignants</a:t>
            </a:r>
            <a:endParaRPr lang="fr-FR" sz="3200" b="1" dirty="0" smtClean="0">
              <a:solidFill>
                <a:srgbClr val="7030A0"/>
              </a:solidFill>
              <a:latin typeface="Times New Roman" pitchFamily="18" charset="0"/>
              <a:ea typeface="Times New Roman" pitchFamily="18" charset="0"/>
              <a:cs typeface="Times New Roman" pitchFamily="18" charset="0"/>
            </a:endParaRPr>
          </a:p>
        </p:txBody>
      </p:sp>
      <p:sp>
        <p:nvSpPr>
          <p:cNvPr id="6" name="Rectangle à coins arrondis 5"/>
          <p:cNvSpPr/>
          <p:nvPr/>
        </p:nvSpPr>
        <p:spPr>
          <a:xfrm>
            <a:off x="142844" y="2285992"/>
            <a:ext cx="4214842" cy="1214446"/>
          </a:xfrm>
          <a:prstGeom prst="wedgeRoundRectCallout">
            <a:avLst>
              <a:gd name="adj1" fmla="val -15953"/>
              <a:gd name="adj2" fmla="val -102223"/>
              <a:gd name="adj3" fmla="val 16667"/>
            </a:avLst>
          </a:prstGeom>
          <a:ln>
            <a:solidFill>
              <a:schemeClr val="accent6">
                <a:lumMod val="60000"/>
                <a:lumOff val="4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lvl="0" algn="just" fontAlgn="base">
              <a:lnSpc>
                <a:spcPct val="150000"/>
              </a:lnSpc>
              <a:spcBef>
                <a:spcPct val="0"/>
              </a:spcBef>
              <a:spcAft>
                <a:spcPct val="0"/>
              </a:spcAft>
              <a:tabLst>
                <a:tab pos="990600" algn="l"/>
              </a:tabLst>
            </a:pPr>
            <a:r>
              <a:rPr lang="fr-FR" dirty="0" smtClean="0">
                <a:solidFill>
                  <a:schemeClr val="tx1"/>
                </a:solidFill>
                <a:latin typeface="Times New Roman" pitchFamily="18" charset="0"/>
                <a:ea typeface="Calibri" pitchFamily="34" charset="0"/>
                <a:cs typeface="Times New Roman" pitchFamily="18" charset="0"/>
              </a:rPr>
              <a:t>les enseignants modifient leurs pratiques pédagogique et leur conception de l'enseignement.</a:t>
            </a:r>
            <a:endParaRPr lang="fr-FR" dirty="0" smtClean="0">
              <a:solidFill>
                <a:schemeClr val="tx1"/>
              </a:solidFill>
              <a:latin typeface="Times New Roman" pitchFamily="18" charset="0"/>
              <a:cs typeface="Times New Roman" pitchFamily="18" charset="0"/>
            </a:endParaRPr>
          </a:p>
        </p:txBody>
      </p:sp>
      <p:sp>
        <p:nvSpPr>
          <p:cNvPr id="7" name="Rectangle 6"/>
          <p:cNvSpPr/>
          <p:nvPr/>
        </p:nvSpPr>
        <p:spPr>
          <a:xfrm>
            <a:off x="5214942" y="2143116"/>
            <a:ext cx="3786214" cy="1285884"/>
          </a:xfrm>
          <a:prstGeom prst="wedgeRectCallout">
            <a:avLst>
              <a:gd name="adj1" fmla="val -28310"/>
              <a:gd name="adj2" fmla="val -90107"/>
            </a:avLst>
          </a:prstGeom>
          <a:ln>
            <a:solidFill>
              <a:srgbClr val="7030A0"/>
            </a:solidFill>
          </a:ln>
        </p:spPr>
        <p:style>
          <a:lnRef idx="1">
            <a:schemeClr val="accent4"/>
          </a:lnRef>
          <a:fillRef idx="2">
            <a:schemeClr val="accent4"/>
          </a:fillRef>
          <a:effectRef idx="1">
            <a:schemeClr val="accent4"/>
          </a:effectRef>
          <a:fontRef idx="minor">
            <a:schemeClr val="dk1"/>
          </a:fontRef>
        </p:style>
        <p:txBody>
          <a:bodyPr rtlCol="0" anchor="ctr"/>
          <a:lstStyle/>
          <a:p>
            <a:pPr lvl="0" algn="just" eaLnBrk="0" fontAlgn="base" hangingPunct="0">
              <a:lnSpc>
                <a:spcPct val="150000"/>
              </a:lnSpc>
              <a:spcBef>
                <a:spcPct val="0"/>
              </a:spcBef>
              <a:spcAft>
                <a:spcPct val="0"/>
              </a:spcAft>
              <a:buFont typeface="Wingdings" pitchFamily="2" charset="2"/>
              <a:buChar char="ü"/>
              <a:tabLst>
                <a:tab pos="990600" algn="l"/>
              </a:tabLst>
            </a:pPr>
            <a:r>
              <a:rPr lang="fr-FR" dirty="0" smtClean="0">
                <a:solidFill>
                  <a:schemeClr val="tx1"/>
                </a:solidFill>
                <a:latin typeface="Times New Roman" pitchFamily="18" charset="0"/>
                <a:ea typeface="Calibri" pitchFamily="34" charset="0"/>
                <a:cs typeface="Times New Roman" pitchFamily="18" charset="0"/>
              </a:rPr>
              <a:t>les enseignants d'accroître leurs compétences à</a:t>
            </a:r>
            <a:r>
              <a:rPr lang="fr-FR" dirty="0" smtClean="0">
                <a:latin typeface="Times New Roman" pitchFamily="18" charset="0"/>
                <a:ea typeface="Calibri" pitchFamily="34" charset="0"/>
                <a:cs typeface="Times New Roman" pitchFamily="18" charset="0"/>
              </a:rPr>
              <a:t> </a:t>
            </a:r>
            <a:r>
              <a:rPr lang="fr-FR" dirty="0" smtClean="0">
                <a:solidFill>
                  <a:schemeClr val="tx1"/>
                </a:solidFill>
                <a:latin typeface="Times New Roman" pitchFamily="18" charset="0"/>
                <a:ea typeface="Calibri" pitchFamily="34" charset="0"/>
                <a:cs typeface="Times New Roman" pitchFamily="18" charset="0"/>
              </a:rPr>
              <a:t>l'ordinateur afin qu'il soit intégré à leur enseignement.</a:t>
            </a:r>
            <a:endParaRPr lang="fr-FR" dirty="0" smtClean="0">
              <a:solidFill>
                <a:schemeClr val="tx1"/>
              </a:solidFill>
              <a:latin typeface="Times New Roman" pitchFamily="18" charset="0"/>
              <a:cs typeface="Times New Roman" pitchFamily="18" charset="0"/>
            </a:endParaRPr>
          </a:p>
        </p:txBody>
      </p:sp>
      <p:sp>
        <p:nvSpPr>
          <p:cNvPr id="9" name="Rectangle à coins arrondis 8"/>
          <p:cNvSpPr/>
          <p:nvPr/>
        </p:nvSpPr>
        <p:spPr>
          <a:xfrm>
            <a:off x="142844" y="4214818"/>
            <a:ext cx="4286312" cy="164307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just" eaLnBrk="0" fontAlgn="base" hangingPunct="0">
              <a:lnSpc>
                <a:spcPct val="150000"/>
              </a:lnSpc>
              <a:spcBef>
                <a:spcPct val="0"/>
              </a:spcBef>
              <a:spcAft>
                <a:spcPct val="0"/>
              </a:spcAft>
              <a:buFont typeface="Wingdings" pitchFamily="2" charset="2"/>
              <a:buChar char="ü"/>
              <a:tabLst>
                <a:tab pos="990600" algn="l"/>
              </a:tabLst>
            </a:pPr>
            <a:r>
              <a:rPr lang="fr-FR" dirty="0" smtClean="0">
                <a:solidFill>
                  <a:schemeClr val="tx1"/>
                </a:solidFill>
                <a:latin typeface="Times New Roman" pitchFamily="18" charset="0"/>
                <a:ea typeface="Calibri" pitchFamily="34" charset="0"/>
                <a:cs typeface="Times New Roman" pitchFamily="18" charset="0"/>
              </a:rPr>
              <a:t>l'accessibilité à l'ordinateur incite les enseignants à individualiser leur</a:t>
            </a:r>
          </a:p>
          <a:p>
            <a:pPr lvl="0" algn="just" eaLnBrk="0" fontAlgn="base" hangingPunct="0">
              <a:lnSpc>
                <a:spcPct val="150000"/>
              </a:lnSpc>
              <a:spcBef>
                <a:spcPct val="0"/>
              </a:spcBef>
              <a:spcAft>
                <a:spcPct val="0"/>
              </a:spcAft>
              <a:tabLst>
                <a:tab pos="990600" algn="l"/>
              </a:tabLst>
            </a:pPr>
            <a:r>
              <a:rPr lang="fr-FR" dirty="0" smtClean="0">
                <a:latin typeface="Times New Roman" pitchFamily="18" charset="0"/>
                <a:ea typeface="Calibri" pitchFamily="34" charset="0"/>
                <a:cs typeface="Times New Roman" pitchFamily="18" charset="0"/>
              </a:rPr>
              <a:t>         </a:t>
            </a:r>
            <a:r>
              <a:rPr lang="fr-FR" dirty="0" smtClean="0">
                <a:solidFill>
                  <a:schemeClr val="tx1"/>
                </a:solidFill>
                <a:latin typeface="Times New Roman" pitchFamily="18" charset="0"/>
                <a:ea typeface="Calibri" pitchFamily="34" charset="0"/>
                <a:cs typeface="Times New Roman" pitchFamily="18" charset="0"/>
              </a:rPr>
              <a:t> enseignement.</a:t>
            </a:r>
            <a:endParaRPr lang="fr-FR" dirty="0" smtClean="0">
              <a:solidFill>
                <a:schemeClr val="tx1"/>
              </a:solidFill>
              <a:latin typeface="Times New Roman" pitchFamily="18" charset="0"/>
              <a:cs typeface="Times New Roman" pitchFamily="18" charset="0"/>
            </a:endParaRPr>
          </a:p>
        </p:txBody>
      </p:sp>
      <p:sp>
        <p:nvSpPr>
          <p:cNvPr id="10" name="Rectangle à coins arrondis 9"/>
          <p:cNvSpPr/>
          <p:nvPr/>
        </p:nvSpPr>
        <p:spPr>
          <a:xfrm>
            <a:off x="4572000" y="4214818"/>
            <a:ext cx="4572000" cy="1571636"/>
          </a:xfrm>
          <a:prstGeom prst="roundRect">
            <a:avLst/>
          </a:prstGeom>
          <a:ln>
            <a:solidFill>
              <a:schemeClr val="accent6">
                <a:lumMod val="60000"/>
                <a:lumOff val="4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lvl="0" algn="just" eaLnBrk="0" fontAlgn="base" hangingPunct="0">
              <a:lnSpc>
                <a:spcPct val="150000"/>
              </a:lnSpc>
              <a:spcBef>
                <a:spcPct val="0"/>
              </a:spcBef>
              <a:spcAft>
                <a:spcPct val="0"/>
              </a:spcAft>
              <a:buFont typeface="Wingdings" pitchFamily="2" charset="2"/>
              <a:buChar char="ü"/>
              <a:tabLst>
                <a:tab pos="990600" algn="l"/>
              </a:tabLst>
            </a:pPr>
            <a:r>
              <a:rPr lang="fr-FR" dirty="0" smtClean="0">
                <a:solidFill>
                  <a:schemeClr val="tx1"/>
                </a:solidFill>
                <a:latin typeface="Times New Roman" pitchFamily="18" charset="0"/>
                <a:ea typeface="Calibri" pitchFamily="34" charset="0"/>
                <a:cs typeface="Times New Roman" pitchFamily="18" charset="0"/>
              </a:rPr>
              <a:t>Encourage</a:t>
            </a:r>
            <a:r>
              <a:rPr lang="fr-FR" dirty="0" smtClean="0">
                <a:latin typeface="Times New Roman" pitchFamily="18" charset="0"/>
                <a:ea typeface="Calibri" pitchFamily="34" charset="0"/>
                <a:cs typeface="Times New Roman" pitchFamily="18" charset="0"/>
              </a:rPr>
              <a:t>nt </a:t>
            </a:r>
            <a:r>
              <a:rPr lang="fr-FR" dirty="0" smtClean="0">
                <a:solidFill>
                  <a:schemeClr val="tx1"/>
                </a:solidFill>
                <a:latin typeface="Times New Roman" pitchFamily="18" charset="0"/>
                <a:ea typeface="Calibri" pitchFamily="34" charset="0"/>
                <a:cs typeface="Times New Roman" pitchFamily="18" charset="0"/>
              </a:rPr>
              <a:t> les enseignements à proposer des activités de résolution de problèmes. Il sert comme outil de gestion de classe </a:t>
            </a:r>
          </a:p>
          <a:p>
            <a:pPr lvl="0" algn="just" eaLnBrk="0" fontAlgn="base" hangingPunct="0">
              <a:lnSpc>
                <a:spcPct val="150000"/>
              </a:lnSpc>
              <a:spcBef>
                <a:spcPct val="0"/>
              </a:spcBef>
              <a:spcAft>
                <a:spcPct val="0"/>
              </a:spcAft>
              <a:tabLst>
                <a:tab pos="990600" algn="l"/>
              </a:tabLst>
            </a:pPr>
            <a:r>
              <a:rPr lang="fr-FR" dirty="0" smtClean="0">
                <a:latin typeface="Times New Roman" pitchFamily="18" charset="0"/>
                <a:ea typeface="Calibri" pitchFamily="34" charset="0"/>
                <a:cs typeface="Times New Roman" pitchFamily="18" charset="0"/>
              </a:rPr>
              <a:t>         </a:t>
            </a:r>
            <a:r>
              <a:rPr lang="fr-FR" dirty="0" smtClean="0">
                <a:solidFill>
                  <a:schemeClr val="tx1"/>
                </a:solidFill>
                <a:latin typeface="Times New Roman" pitchFamily="18" charset="0"/>
                <a:ea typeface="Calibri" pitchFamily="34" charset="0"/>
                <a:cs typeface="Times New Roman" pitchFamily="18" charset="0"/>
              </a:rPr>
              <a:t>et de communication</a:t>
            </a:r>
            <a:endParaRPr lang="fr-FR"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strVal val="#ppt_w*2.5"/>
                                          </p:val>
                                        </p:tav>
                                        <p:tav tm="100000">
                                          <p:val>
                                            <p:strVal val="#ppt_w"/>
                                          </p:val>
                                        </p:tav>
                                      </p:tavLst>
                                    </p:anim>
                                    <p:anim calcmode="lin" valueType="num">
                                      <p:cBhvr>
                                        <p:cTn id="8" dur="500" fill="hold"/>
                                        <p:tgtEl>
                                          <p:spTgt spid="6"/>
                                        </p:tgtEl>
                                        <p:attrNameLst>
                                          <p:attrName>ppt_h</p:attrName>
                                        </p:attrNameLst>
                                      </p:cBhvr>
                                      <p:tavLst>
                                        <p:tav tm="0">
                                          <p:val>
                                            <p:strVal val="#ppt_h*0.01"/>
                                          </p:val>
                                        </p:tav>
                                        <p:tav tm="100000">
                                          <p:val>
                                            <p:strVal val="#ppt_h"/>
                                          </p:val>
                                        </p:tav>
                                      </p:tavLst>
                                    </p:anim>
                                    <p:anim calcmode="lin" valueType="num">
                                      <p:cBhvr>
                                        <p:cTn id="9" dur="500" fill="hold"/>
                                        <p:tgtEl>
                                          <p:spTgt spid="6"/>
                                        </p:tgtEl>
                                        <p:attrNameLst>
                                          <p:attrName>ppt_x</p:attrName>
                                        </p:attrNameLst>
                                      </p:cBhvr>
                                      <p:tavLst>
                                        <p:tav tm="0">
                                          <p:val>
                                            <p:strVal val="#ppt_x"/>
                                          </p:val>
                                        </p:tav>
                                        <p:tav tm="100000">
                                          <p:val>
                                            <p:strVal val="#ppt_x"/>
                                          </p:val>
                                        </p:tav>
                                      </p:tavLst>
                                    </p:anim>
                                    <p:anim calcmode="lin" valueType="num">
                                      <p:cBhvr>
                                        <p:cTn id="10" dur="500" fill="hold"/>
                                        <p:tgtEl>
                                          <p:spTgt spid="6"/>
                                        </p:tgtEl>
                                        <p:attrNameLst>
                                          <p:attrName>ppt_y</p:attrName>
                                        </p:attrNameLst>
                                      </p:cBhvr>
                                      <p:tavLst>
                                        <p:tav tm="0">
                                          <p:val>
                                            <p:strVal val="#ppt_h+1"/>
                                          </p:val>
                                        </p:tav>
                                        <p:tav tm="100000">
                                          <p:val>
                                            <p:strVal val="#ppt_y"/>
                                          </p:val>
                                        </p:tav>
                                      </p:tavLst>
                                    </p:anim>
                                    <p:animEffect transition="in" filter="fade">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35"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anim calcmode="lin" valueType="num">
                                      <p:cBhvr>
                                        <p:cTn id="17" dur="2000" fill="hold"/>
                                        <p:tgtEl>
                                          <p:spTgt spid="7"/>
                                        </p:tgtEl>
                                        <p:attrNameLst>
                                          <p:attrName>style.rotation</p:attrName>
                                        </p:attrNameLst>
                                      </p:cBhvr>
                                      <p:tavLst>
                                        <p:tav tm="0">
                                          <p:val>
                                            <p:fltVal val="720"/>
                                          </p:val>
                                        </p:tav>
                                        <p:tav tm="100000">
                                          <p:val>
                                            <p:fltVal val="0"/>
                                          </p:val>
                                        </p:tav>
                                      </p:tavLst>
                                    </p:anim>
                                    <p:anim calcmode="lin" valueType="num">
                                      <p:cBhvr>
                                        <p:cTn id="18" dur="2000" fill="hold"/>
                                        <p:tgtEl>
                                          <p:spTgt spid="7"/>
                                        </p:tgtEl>
                                        <p:attrNameLst>
                                          <p:attrName>ppt_h</p:attrName>
                                        </p:attrNameLst>
                                      </p:cBhvr>
                                      <p:tavLst>
                                        <p:tav tm="0">
                                          <p:val>
                                            <p:fltVal val="0"/>
                                          </p:val>
                                        </p:tav>
                                        <p:tav tm="100000">
                                          <p:val>
                                            <p:strVal val="#ppt_h"/>
                                          </p:val>
                                        </p:tav>
                                      </p:tavLst>
                                    </p:anim>
                                    <p:anim calcmode="lin" valueType="num">
                                      <p:cBhvr>
                                        <p:cTn id="19" dur="2000" fill="hold"/>
                                        <p:tgtEl>
                                          <p:spTgt spid="7"/>
                                        </p:tgtEl>
                                        <p:attrNameLst>
                                          <p:attrName>ppt_w</p:attrName>
                                        </p:attrNameLst>
                                      </p:cBhvr>
                                      <p:tavLst>
                                        <p:tav tm="0">
                                          <p:val>
                                            <p:fltVal val="0"/>
                                          </p:val>
                                        </p:tav>
                                        <p:tav tm="100000">
                                          <p:val>
                                            <p:strVal val="#ppt_w"/>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p:cTn id="30" dur="500" fill="hold"/>
                                        <p:tgtEl>
                                          <p:spTgt spid="10"/>
                                        </p:tgtEl>
                                        <p:attrNameLst>
                                          <p:attrName>ppt_w</p:attrName>
                                        </p:attrNameLst>
                                      </p:cBhvr>
                                      <p:tavLst>
                                        <p:tav tm="0">
                                          <p:val>
                                            <p:fltVal val="0"/>
                                          </p:val>
                                        </p:tav>
                                        <p:tav tm="100000">
                                          <p:val>
                                            <p:strVal val="#ppt_w"/>
                                          </p:val>
                                        </p:tav>
                                      </p:tavLst>
                                    </p:anim>
                                    <p:anim calcmode="lin" valueType="num">
                                      <p:cBhvr>
                                        <p:cTn id="31" dur="5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28596" y="500042"/>
            <a:ext cx="8286808" cy="100013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lvl="3" algn="r" rtl="1" fontAlgn="base">
              <a:spcBef>
                <a:spcPct val="0"/>
              </a:spcBef>
              <a:spcAft>
                <a:spcPct val="0"/>
              </a:spcAft>
            </a:pPr>
            <a:r>
              <a:rPr lang="fr-FR" sz="3200" b="1" dirty="0" smtClean="0">
                <a:solidFill>
                  <a:srgbClr val="7030A0"/>
                </a:solidFill>
                <a:latin typeface="Times New Roman" pitchFamily="18" charset="0"/>
                <a:ea typeface="Times New Roman" pitchFamily="18" charset="0"/>
                <a:cs typeface="Times New Roman" pitchFamily="18" charset="0"/>
              </a:rPr>
              <a:t>I</a:t>
            </a:r>
            <a:r>
              <a:rPr lang="fr-FR" sz="3200" b="1" dirty="0" smtClean="0" bmk="">
                <a:solidFill>
                  <a:srgbClr val="7030A0"/>
                </a:solidFill>
                <a:latin typeface="Times New Roman" pitchFamily="18" charset="0"/>
                <a:ea typeface="Times New Roman" pitchFamily="18" charset="0"/>
                <a:cs typeface="Times New Roman" pitchFamily="18" charset="0"/>
              </a:rPr>
              <a:t>mpact des TICE sur les enseignants</a:t>
            </a:r>
            <a:endParaRPr lang="fr-FR" sz="3200" b="1" dirty="0" smtClean="0">
              <a:solidFill>
                <a:srgbClr val="7030A0"/>
              </a:solidFill>
              <a:latin typeface="Times New Roman" pitchFamily="18" charset="0"/>
              <a:ea typeface="Times New Roman" pitchFamily="18" charset="0"/>
              <a:cs typeface="Times New Roman" pitchFamily="18" charset="0"/>
            </a:endParaRPr>
          </a:p>
        </p:txBody>
      </p:sp>
      <p:sp>
        <p:nvSpPr>
          <p:cNvPr id="7" name="Rectangle à coins arrondis 6"/>
          <p:cNvSpPr/>
          <p:nvPr/>
        </p:nvSpPr>
        <p:spPr>
          <a:xfrm>
            <a:off x="285720" y="2786058"/>
            <a:ext cx="2928958" cy="1785950"/>
          </a:xfrm>
          <a:prstGeom prst="wedgeRoundRectCallout">
            <a:avLst>
              <a:gd name="adj1" fmla="val 40851"/>
              <a:gd name="adj2" fmla="val -112496"/>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lvl="0" fontAlgn="base">
              <a:lnSpc>
                <a:spcPct val="150000"/>
              </a:lnSpc>
              <a:spcBef>
                <a:spcPct val="0"/>
              </a:spcBef>
              <a:spcAft>
                <a:spcPct val="0"/>
              </a:spcAft>
              <a:buFont typeface="Wingdings" pitchFamily="2" charset="2"/>
              <a:buChar char="ü"/>
              <a:tabLst>
                <a:tab pos="990600" algn="l"/>
              </a:tabLst>
            </a:pPr>
            <a:r>
              <a:rPr lang="fr-FR" dirty="0" smtClean="0">
                <a:latin typeface="Times New Roman" pitchFamily="18" charset="0"/>
                <a:ea typeface="Calibri" pitchFamily="34" charset="0"/>
                <a:cs typeface="Times New Roman" pitchFamily="18" charset="0"/>
              </a:rPr>
              <a:t>les enseignants ne travaillent qu’avec l’ordinateur, leurs élèves</a:t>
            </a:r>
          </a:p>
          <a:p>
            <a:pPr lvl="0" fontAlgn="base">
              <a:lnSpc>
                <a:spcPct val="150000"/>
              </a:lnSpc>
              <a:spcBef>
                <a:spcPct val="0"/>
              </a:spcBef>
              <a:spcAft>
                <a:spcPct val="0"/>
              </a:spcAft>
              <a:tabLst>
                <a:tab pos="990600" algn="l"/>
              </a:tabLst>
            </a:pPr>
            <a:r>
              <a:rPr lang="fr-FR" dirty="0" smtClean="0">
                <a:latin typeface="Times New Roman" pitchFamily="18" charset="0"/>
                <a:ea typeface="Calibri" pitchFamily="34" charset="0"/>
                <a:cs typeface="Times New Roman" pitchFamily="18" charset="0"/>
              </a:rPr>
              <a:t> réussissent mieux </a:t>
            </a:r>
            <a:endParaRPr lang="fr-FR" dirty="0" smtClean="0">
              <a:latin typeface="Times New Roman" pitchFamily="18" charset="0"/>
              <a:cs typeface="Times New Roman" pitchFamily="18" charset="0"/>
            </a:endParaRPr>
          </a:p>
        </p:txBody>
      </p:sp>
      <p:sp>
        <p:nvSpPr>
          <p:cNvPr id="9" name="Rectangle à coins arrondis 8"/>
          <p:cNvSpPr/>
          <p:nvPr/>
        </p:nvSpPr>
        <p:spPr>
          <a:xfrm>
            <a:off x="3357554" y="2786058"/>
            <a:ext cx="2928958" cy="1714512"/>
          </a:xfrm>
          <a:prstGeom prst="wedgeRoundRectCallout">
            <a:avLst>
              <a:gd name="adj1" fmla="val -1876"/>
              <a:gd name="adj2" fmla="val -115170"/>
              <a:gd name="adj3" fmla="val 16667"/>
            </a:avLst>
          </a:prstGeom>
        </p:spPr>
        <p:style>
          <a:lnRef idx="3">
            <a:schemeClr val="lt1"/>
          </a:lnRef>
          <a:fillRef idx="1">
            <a:schemeClr val="accent4"/>
          </a:fillRef>
          <a:effectRef idx="1">
            <a:schemeClr val="accent4"/>
          </a:effectRef>
          <a:fontRef idx="minor">
            <a:schemeClr val="lt1"/>
          </a:fontRef>
        </p:style>
        <p:txBody>
          <a:bodyPr rtlCol="0" anchor="ctr"/>
          <a:lstStyle/>
          <a:p>
            <a:pPr lvl="0" eaLnBrk="0" fontAlgn="base" hangingPunct="0">
              <a:lnSpc>
                <a:spcPct val="150000"/>
              </a:lnSpc>
              <a:spcBef>
                <a:spcPct val="0"/>
              </a:spcBef>
              <a:spcAft>
                <a:spcPct val="0"/>
              </a:spcAft>
              <a:buFont typeface="Wingdings" pitchFamily="2" charset="2"/>
              <a:buChar char="ü"/>
              <a:tabLst>
                <a:tab pos="990600" algn="l"/>
              </a:tabLst>
            </a:pPr>
            <a:r>
              <a:rPr lang="fr-FR" dirty="0" smtClean="0">
                <a:solidFill>
                  <a:schemeClr val="tx1"/>
                </a:solidFill>
                <a:latin typeface="Times New Roman" pitchFamily="18" charset="0"/>
                <a:ea typeface="Calibri" pitchFamily="34" charset="0"/>
                <a:cs typeface="Times New Roman" pitchFamily="18" charset="0"/>
              </a:rPr>
              <a:t>souhaitent voir les élèves devenir plus responsable de leur  apprentissage.</a:t>
            </a:r>
            <a:endParaRPr lang="fr-FR" dirty="0" smtClean="0">
              <a:solidFill>
                <a:schemeClr val="tx1"/>
              </a:solidFill>
              <a:latin typeface="Times New Roman" pitchFamily="18" charset="0"/>
              <a:cs typeface="Times New Roman" pitchFamily="18" charset="0"/>
            </a:endParaRPr>
          </a:p>
        </p:txBody>
      </p:sp>
      <p:sp>
        <p:nvSpPr>
          <p:cNvPr id="10" name="Rectangle à coins arrondis 9"/>
          <p:cNvSpPr/>
          <p:nvPr/>
        </p:nvSpPr>
        <p:spPr>
          <a:xfrm>
            <a:off x="6429388" y="2786058"/>
            <a:ext cx="2571736" cy="1714512"/>
          </a:xfrm>
          <a:prstGeom prst="wedgeRoundRectCallout">
            <a:avLst>
              <a:gd name="adj1" fmla="val -47709"/>
              <a:gd name="adj2" fmla="val -116015"/>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buFont typeface="Wingdings" pitchFamily="2" charset="2"/>
              <a:buChar char="ü"/>
            </a:pPr>
            <a:r>
              <a:rPr lang="fr-FR" dirty="0" smtClean="0">
                <a:solidFill>
                  <a:schemeClr val="tx1"/>
                </a:solidFill>
                <a:latin typeface="Times New Roman" pitchFamily="18" charset="0"/>
                <a:ea typeface="Calibri" pitchFamily="34" charset="0"/>
                <a:cs typeface="Times New Roman" pitchFamily="18" charset="0"/>
              </a:rPr>
              <a:t>orientent d'avantage leur pédagogie vers l'élève</a:t>
            </a:r>
            <a:endParaRPr lang="fr-FR" dirty="0"/>
          </a:p>
        </p:txBody>
      </p:sp>
      <p:sp>
        <p:nvSpPr>
          <p:cNvPr id="11" name="Organigramme : Alternative 10"/>
          <p:cNvSpPr/>
          <p:nvPr/>
        </p:nvSpPr>
        <p:spPr>
          <a:xfrm>
            <a:off x="285720" y="5000636"/>
            <a:ext cx="3071834" cy="1643074"/>
          </a:xfrm>
          <a:prstGeom prst="flowChartAlternateProcess">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eaLnBrk="0" fontAlgn="base" hangingPunct="0">
              <a:lnSpc>
                <a:spcPct val="150000"/>
              </a:lnSpc>
              <a:spcBef>
                <a:spcPct val="0"/>
              </a:spcBef>
              <a:spcAft>
                <a:spcPct val="0"/>
              </a:spcAft>
              <a:buFont typeface="Wingdings" pitchFamily="2" charset="2"/>
              <a:buChar char="ü"/>
              <a:tabLst>
                <a:tab pos="990600" algn="l"/>
              </a:tabLst>
            </a:pPr>
            <a:r>
              <a:rPr lang="fr-FR" dirty="0" smtClean="0">
                <a:solidFill>
                  <a:schemeClr val="tx1"/>
                </a:solidFill>
                <a:latin typeface="Times New Roman" pitchFamily="18" charset="0"/>
                <a:ea typeface="Calibri" pitchFamily="34" charset="0"/>
                <a:cs typeface="Times New Roman" pitchFamily="18" charset="0"/>
              </a:rPr>
              <a:t>participent d'avantage à la restructuration de l'école et du district</a:t>
            </a:r>
            <a:r>
              <a:rPr lang="fr-FR" dirty="0" smtClean="0">
                <a:latin typeface="Times New Roman" pitchFamily="18" charset="0"/>
                <a:ea typeface="Calibri" pitchFamily="34" charset="0"/>
                <a:cs typeface="Times New Roman" pitchFamily="18" charset="0"/>
              </a:rPr>
              <a:t>  </a:t>
            </a:r>
            <a:r>
              <a:rPr lang="fr-FR" dirty="0" smtClean="0">
                <a:solidFill>
                  <a:schemeClr val="tx1"/>
                </a:solidFill>
                <a:latin typeface="Times New Roman" pitchFamily="18" charset="0"/>
                <a:ea typeface="Calibri" pitchFamily="34" charset="0"/>
                <a:cs typeface="Times New Roman" pitchFamily="18" charset="0"/>
              </a:rPr>
              <a:t>scolaire.</a:t>
            </a:r>
            <a:endParaRPr lang="fr-FR" dirty="0" smtClean="0">
              <a:solidFill>
                <a:schemeClr val="tx1"/>
              </a:solidFill>
              <a:latin typeface="Times New Roman" pitchFamily="18" charset="0"/>
              <a:cs typeface="Times New Roman" pitchFamily="18" charset="0"/>
            </a:endParaRPr>
          </a:p>
        </p:txBody>
      </p:sp>
      <p:sp>
        <p:nvSpPr>
          <p:cNvPr id="12" name="Organigramme : Alternative 11"/>
          <p:cNvSpPr/>
          <p:nvPr/>
        </p:nvSpPr>
        <p:spPr>
          <a:xfrm>
            <a:off x="5286380" y="4929198"/>
            <a:ext cx="3643338" cy="1643074"/>
          </a:xfrm>
          <a:prstGeom prst="flowChartAlternateProcess">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eaLnBrk="0" fontAlgn="base" hangingPunct="0">
              <a:lnSpc>
                <a:spcPct val="150000"/>
              </a:lnSpc>
              <a:spcBef>
                <a:spcPct val="0"/>
              </a:spcBef>
              <a:spcAft>
                <a:spcPct val="0"/>
              </a:spcAft>
              <a:buFont typeface="Wingdings" pitchFamily="2" charset="2"/>
              <a:buChar char="ü"/>
              <a:tabLst>
                <a:tab pos="990600" algn="l"/>
              </a:tabLst>
            </a:pPr>
            <a:r>
              <a:rPr lang="fr-FR" dirty="0" smtClean="0">
                <a:solidFill>
                  <a:schemeClr val="tx1"/>
                </a:solidFill>
                <a:latin typeface="Times New Roman" pitchFamily="18" charset="0"/>
                <a:ea typeface="Calibri" pitchFamily="34" charset="0"/>
                <a:cs typeface="Times New Roman" pitchFamily="18" charset="0"/>
              </a:rPr>
              <a:t>les enseignants qui utilisent l'ordinateur en classe deviennent des</a:t>
            </a:r>
            <a:r>
              <a:rPr lang="fr-FR" dirty="0" smtClean="0">
                <a:latin typeface="Times New Roman" pitchFamily="18" charset="0"/>
                <a:ea typeface="Calibri" pitchFamily="34" charset="0"/>
                <a:cs typeface="Times New Roman" pitchFamily="18" charset="0"/>
              </a:rPr>
              <a:t> </a:t>
            </a:r>
            <a:r>
              <a:rPr lang="fr-FR" dirty="0" smtClean="0">
                <a:solidFill>
                  <a:schemeClr val="tx1"/>
                </a:solidFill>
                <a:latin typeface="Times New Roman" pitchFamily="18" charset="0"/>
                <a:ea typeface="Calibri" pitchFamily="34" charset="0"/>
                <a:cs typeface="Times New Roman" pitchFamily="18" charset="0"/>
              </a:rPr>
              <a:t>guides des processus d'apprentissage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strVal val="#ppt_w*2.5"/>
                                          </p:val>
                                        </p:tav>
                                        <p:tav tm="100000">
                                          <p:val>
                                            <p:strVal val="#ppt_w"/>
                                          </p:val>
                                        </p:tav>
                                      </p:tavLst>
                                    </p:anim>
                                    <p:anim calcmode="lin" valueType="num">
                                      <p:cBhvr>
                                        <p:cTn id="8" dur="500" fill="hold"/>
                                        <p:tgtEl>
                                          <p:spTgt spid="7"/>
                                        </p:tgtEl>
                                        <p:attrNameLst>
                                          <p:attrName>ppt_h</p:attrName>
                                        </p:attrNameLst>
                                      </p:cBhvr>
                                      <p:tavLst>
                                        <p:tav tm="0">
                                          <p:val>
                                            <p:strVal val="#ppt_h*0.01"/>
                                          </p:val>
                                        </p:tav>
                                        <p:tav tm="100000">
                                          <p:val>
                                            <p:strVal val="#ppt_h"/>
                                          </p:val>
                                        </p:tav>
                                      </p:tavLst>
                                    </p:anim>
                                    <p:anim calcmode="lin" valueType="num">
                                      <p:cBhvr>
                                        <p:cTn id="9" dur="500" fill="hold"/>
                                        <p:tgtEl>
                                          <p:spTgt spid="7"/>
                                        </p:tgtEl>
                                        <p:attrNameLst>
                                          <p:attrName>ppt_x</p:attrName>
                                        </p:attrNameLst>
                                      </p:cBhvr>
                                      <p:tavLst>
                                        <p:tav tm="0">
                                          <p:val>
                                            <p:strVal val="#ppt_x"/>
                                          </p:val>
                                        </p:tav>
                                        <p:tav tm="100000">
                                          <p:val>
                                            <p:strVal val="#ppt_x"/>
                                          </p:val>
                                        </p:tav>
                                      </p:tavLst>
                                    </p:anim>
                                    <p:anim calcmode="lin" valueType="num">
                                      <p:cBhvr>
                                        <p:cTn id="10" dur="500" fill="hold"/>
                                        <p:tgtEl>
                                          <p:spTgt spid="7"/>
                                        </p:tgtEl>
                                        <p:attrNameLst>
                                          <p:attrName>ppt_y</p:attrName>
                                        </p:attrNameLst>
                                      </p:cBhvr>
                                      <p:tavLst>
                                        <p:tav tm="0">
                                          <p:val>
                                            <p:strVal val="#ppt_h+1"/>
                                          </p:val>
                                        </p:tav>
                                        <p:tav tm="100000">
                                          <p:val>
                                            <p:strVal val="#ppt_y"/>
                                          </p:val>
                                        </p:tav>
                                      </p:tavLst>
                                    </p:anim>
                                    <p:animEffect transition="in" filter="fade">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diamond(in)">
                                      <p:cBhvr>
                                        <p:cTn id="16" dur="20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heel(4)">
                                      <p:cBhvr>
                                        <p:cTn id="21" dur="20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23" presetClass="entr" presetSubtype="16"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500" fill="hold"/>
                                        <p:tgtEl>
                                          <p:spTgt spid="11"/>
                                        </p:tgtEl>
                                        <p:attrNameLst>
                                          <p:attrName>ppt_w</p:attrName>
                                        </p:attrNameLst>
                                      </p:cBhvr>
                                      <p:tavLst>
                                        <p:tav tm="0">
                                          <p:val>
                                            <p:fltVal val="0"/>
                                          </p:val>
                                        </p:tav>
                                        <p:tav tm="100000">
                                          <p:val>
                                            <p:strVal val="#ppt_w"/>
                                          </p:val>
                                        </p:tav>
                                      </p:tavLst>
                                    </p:anim>
                                    <p:anim calcmode="lin" valueType="num">
                                      <p:cBhvr>
                                        <p:cTn id="27"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39" presetClass="entr" presetSubtype="0" accel="10000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p:cTn id="32" dur="500" fill="hold"/>
                                        <p:tgtEl>
                                          <p:spTgt spid="12"/>
                                        </p:tgtEl>
                                        <p:attrNameLst>
                                          <p:attrName>ppt_h</p:attrName>
                                        </p:attrNameLst>
                                      </p:cBhvr>
                                      <p:tavLst>
                                        <p:tav tm="0">
                                          <p:val>
                                            <p:strVal val="#ppt_h/20"/>
                                          </p:val>
                                        </p:tav>
                                        <p:tav tm="50000">
                                          <p:val>
                                            <p:strVal val="#ppt_h/20"/>
                                          </p:val>
                                        </p:tav>
                                        <p:tav tm="100000">
                                          <p:val>
                                            <p:strVal val="#ppt_h"/>
                                          </p:val>
                                        </p:tav>
                                      </p:tavLst>
                                    </p:anim>
                                    <p:anim calcmode="lin" valueType="num">
                                      <p:cBhvr>
                                        <p:cTn id="33" dur="500" fill="hold"/>
                                        <p:tgtEl>
                                          <p:spTgt spid="12"/>
                                        </p:tgtEl>
                                        <p:attrNameLst>
                                          <p:attrName>ppt_w</p:attrName>
                                        </p:attrNameLst>
                                      </p:cBhvr>
                                      <p:tavLst>
                                        <p:tav tm="0">
                                          <p:val>
                                            <p:strVal val="#ppt_w+.3"/>
                                          </p:val>
                                        </p:tav>
                                        <p:tav tm="50000">
                                          <p:val>
                                            <p:strVal val="#ppt_w+.3"/>
                                          </p:val>
                                        </p:tav>
                                        <p:tav tm="100000">
                                          <p:val>
                                            <p:strVal val="#ppt_w"/>
                                          </p:val>
                                        </p:tav>
                                      </p:tavLst>
                                    </p:anim>
                                    <p:anim calcmode="lin" valueType="num">
                                      <p:cBhvr>
                                        <p:cTn id="34" dur="500" fill="hold"/>
                                        <p:tgtEl>
                                          <p:spTgt spid="12"/>
                                        </p:tgtEl>
                                        <p:attrNameLst>
                                          <p:attrName>ppt_x</p:attrName>
                                        </p:attrNameLst>
                                      </p:cBhvr>
                                      <p:tavLst>
                                        <p:tav tm="0">
                                          <p:val>
                                            <p:strVal val="#ppt_x-.3"/>
                                          </p:val>
                                        </p:tav>
                                        <p:tav tm="50000">
                                          <p:val>
                                            <p:strVal val="#ppt_x"/>
                                          </p:val>
                                        </p:tav>
                                        <p:tav tm="100000">
                                          <p:val>
                                            <p:strVal val="#ppt_x"/>
                                          </p:val>
                                        </p:tav>
                                      </p:tavLst>
                                    </p:anim>
                                    <p:anim calcmode="lin" valueType="num">
                                      <p:cBhvr>
                                        <p:cTn id="35"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5720" y="285728"/>
            <a:ext cx="8501122" cy="92869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lvl="1" algn="ctr"/>
            <a:r>
              <a:rPr lang="fr-FR"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cs typeface="Times New Roman" pitchFamily="18" charset="0"/>
              </a:rPr>
              <a:t>Les facteurs qui encouragent l’utilisation des TICE</a:t>
            </a:r>
            <a:endParaRPr lang="fr-FR"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omic Sans MS" pitchFamily="66" charset="0"/>
              <a:cs typeface="Times New Roman" pitchFamily="18" charset="0"/>
            </a:endParaRPr>
          </a:p>
        </p:txBody>
      </p:sp>
      <p:sp>
        <p:nvSpPr>
          <p:cNvPr id="6" name="Rectangle 5"/>
          <p:cNvSpPr/>
          <p:nvPr/>
        </p:nvSpPr>
        <p:spPr>
          <a:xfrm>
            <a:off x="285720" y="1857364"/>
            <a:ext cx="8501122" cy="40005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nSpc>
                <a:spcPct val="150000"/>
              </a:lnSpc>
            </a:pPr>
            <a:r>
              <a:rPr lang="fr-FR" sz="2200" dirty="0" smtClean="0">
                <a:latin typeface="Times New Roman" pitchFamily="18" charset="0"/>
                <a:cs typeface="Times New Roman" pitchFamily="18" charset="0"/>
              </a:rPr>
              <a:t>Les technologies "multimédia" actuelles, par leur convivialité et leur interactivité peuvent se révéler particulièrement efficace, dans toutes les démarches scientifiques nécessitant l'utilisation voire la manipulation d'images. Ces technologies exercent sur les jeunes un attrait qui peut être exploité pour les faire travailler davantage et plus efficacement.</a:t>
            </a:r>
            <a:endParaRPr lang="fr-FR" sz="2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rganigramme : Connecteur 4"/>
          <p:cNvSpPr/>
          <p:nvPr/>
        </p:nvSpPr>
        <p:spPr>
          <a:xfrm>
            <a:off x="2214546" y="3000372"/>
            <a:ext cx="4714908" cy="1857388"/>
          </a:xfrm>
          <a:prstGeom prst="flowChartConnector">
            <a:avLst/>
          </a:prstGeom>
        </p:spPr>
        <p:style>
          <a:lnRef idx="1">
            <a:schemeClr val="accent4"/>
          </a:lnRef>
          <a:fillRef idx="3">
            <a:schemeClr val="accent4"/>
          </a:fillRef>
          <a:effectRef idx="2">
            <a:schemeClr val="accent4"/>
          </a:effectRef>
          <a:fontRef idx="minor">
            <a:schemeClr val="lt1"/>
          </a:fontRef>
        </p:style>
        <p:txBody>
          <a:bodyPr rtlCol="0" anchor="ctr"/>
          <a:lstStyle/>
          <a:p>
            <a:pPr lvl="1" algn="ctr"/>
            <a:r>
              <a:rPr lang="fr-FR" sz="2800" b="1" dirty="0" smtClean="0">
                <a:solidFill>
                  <a:srgbClr val="7030A0"/>
                </a:solidFill>
                <a:latin typeface="Comic Sans MS" pitchFamily="66" charset="0"/>
                <a:cs typeface="Times New Roman" pitchFamily="18" charset="0"/>
              </a:rPr>
              <a:t>Les facteurs qui encouragent l’utilisation des TICE</a:t>
            </a:r>
            <a:r>
              <a:rPr lang="fr-FR" sz="2800" b="1" dirty="0" smtClean="0">
                <a:solidFill>
                  <a:srgbClr val="7030A0"/>
                </a:solidFill>
                <a:latin typeface="Times New Roman" pitchFamily="18" charset="0"/>
                <a:cs typeface="Times New Roman" pitchFamily="18" charset="0"/>
              </a:rPr>
              <a:t>.</a:t>
            </a:r>
            <a:endParaRPr lang="fr-FR" sz="2800" b="1" dirty="0">
              <a:solidFill>
                <a:srgbClr val="7030A0"/>
              </a:solidFill>
              <a:latin typeface="Times New Roman" pitchFamily="18" charset="0"/>
              <a:cs typeface="Times New Roman" pitchFamily="18" charset="0"/>
            </a:endParaRPr>
          </a:p>
        </p:txBody>
      </p:sp>
      <p:sp>
        <p:nvSpPr>
          <p:cNvPr id="7" name="Pensées 6"/>
          <p:cNvSpPr/>
          <p:nvPr/>
        </p:nvSpPr>
        <p:spPr>
          <a:xfrm>
            <a:off x="0" y="0"/>
            <a:ext cx="4857752" cy="2214554"/>
          </a:xfrm>
          <a:prstGeom prst="cloudCallout">
            <a:avLst>
              <a:gd name="adj1" fmla="val 19980"/>
              <a:gd name="adj2" fmla="val 80481"/>
            </a:avLst>
          </a:prstGeom>
        </p:spPr>
        <p:style>
          <a:lnRef idx="1">
            <a:schemeClr val="accent2"/>
          </a:lnRef>
          <a:fillRef idx="2">
            <a:schemeClr val="accent2"/>
          </a:fillRef>
          <a:effectRef idx="1">
            <a:schemeClr val="accent2"/>
          </a:effectRef>
          <a:fontRef idx="minor">
            <a:schemeClr val="dk1"/>
          </a:fontRef>
        </p:style>
        <p:txBody>
          <a:bodyPr rtlCol="0" anchor="ctr"/>
          <a:lstStyle/>
          <a:p>
            <a:pPr lvl="0" algn="ctr">
              <a:lnSpc>
                <a:spcPct val="150000"/>
              </a:lnSpc>
              <a:buFont typeface="Wingdings" pitchFamily="2" charset="2"/>
              <a:buChar char="ü"/>
            </a:pPr>
            <a:r>
              <a:rPr lang="fr-FR" dirty="0" smtClean="0">
                <a:solidFill>
                  <a:schemeClr val="tx1"/>
                </a:solidFill>
                <a:latin typeface="Times New Roman" pitchFamily="18" charset="0"/>
                <a:cs typeface="Times New Roman" pitchFamily="18" charset="0"/>
              </a:rPr>
              <a:t>L’interactivité, qualité majeure des ordinateurs, permettre à l’élève de travailler à son rythme.</a:t>
            </a:r>
            <a:endParaRPr lang="fr-FR" dirty="0">
              <a:solidFill>
                <a:schemeClr val="tx1"/>
              </a:solidFill>
              <a:latin typeface="Times New Roman" pitchFamily="18" charset="0"/>
              <a:cs typeface="Times New Roman" pitchFamily="18" charset="0"/>
            </a:endParaRPr>
          </a:p>
        </p:txBody>
      </p:sp>
      <p:sp>
        <p:nvSpPr>
          <p:cNvPr id="8" name="Pensées 7"/>
          <p:cNvSpPr/>
          <p:nvPr/>
        </p:nvSpPr>
        <p:spPr>
          <a:xfrm>
            <a:off x="4929190" y="285728"/>
            <a:ext cx="4071966" cy="2571768"/>
          </a:xfrm>
          <a:prstGeom prst="cloudCallout">
            <a:avLst>
              <a:gd name="adj1" fmla="val -53100"/>
              <a:gd name="adj2" fmla="val 51249"/>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a:lnSpc>
                <a:spcPct val="150000"/>
              </a:lnSpc>
              <a:buFont typeface="Wingdings" pitchFamily="2" charset="2"/>
              <a:buChar char="ü"/>
            </a:pPr>
            <a:r>
              <a:rPr lang="fr-FR" dirty="0" smtClean="0">
                <a:latin typeface="Times New Roman" pitchFamily="18" charset="0"/>
                <a:cs typeface="Times New Roman" pitchFamily="18" charset="0"/>
              </a:rPr>
              <a:t>les TICE améliorent la gestion d'une séquence d'enseignement en</a:t>
            </a:r>
          </a:p>
          <a:p>
            <a:pPr lvl="0" algn="ctr">
              <a:lnSpc>
                <a:spcPct val="150000"/>
              </a:lnSpc>
            </a:pPr>
            <a:r>
              <a:rPr lang="fr-FR" dirty="0" smtClean="0">
                <a:latin typeface="Times New Roman" pitchFamily="18" charset="0"/>
                <a:cs typeface="Times New Roman" pitchFamily="18" charset="0"/>
              </a:rPr>
              <a:t> permettant une utilisation combinée</a:t>
            </a:r>
            <a:endParaRPr lang="fr-FR" dirty="0">
              <a:latin typeface="Times New Roman" pitchFamily="18" charset="0"/>
              <a:cs typeface="Times New Roman" pitchFamily="18" charset="0"/>
            </a:endParaRPr>
          </a:p>
        </p:txBody>
      </p:sp>
      <p:sp>
        <p:nvSpPr>
          <p:cNvPr id="9" name="Pensées 8"/>
          <p:cNvSpPr/>
          <p:nvPr/>
        </p:nvSpPr>
        <p:spPr>
          <a:xfrm>
            <a:off x="0" y="4786322"/>
            <a:ext cx="3357554" cy="2071678"/>
          </a:xfrm>
          <a:prstGeom prst="cloudCallout">
            <a:avLst>
              <a:gd name="adj1" fmla="val 58034"/>
              <a:gd name="adj2" fmla="val -42068"/>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a:lnSpc>
                <a:spcPct val="150000"/>
              </a:lnSpc>
              <a:buFont typeface="Wingdings" pitchFamily="2" charset="2"/>
              <a:buChar char="ü"/>
            </a:pPr>
            <a:r>
              <a:rPr lang="fr-FR" dirty="0" smtClean="0">
                <a:solidFill>
                  <a:schemeClr val="tx1"/>
                </a:solidFill>
                <a:latin typeface="Times New Roman" pitchFamily="18" charset="0"/>
                <a:cs typeface="Times New Roman" pitchFamily="18" charset="0"/>
              </a:rPr>
              <a:t>L’élève peut emprunter le logiciel et s’en servir à la maison</a:t>
            </a:r>
          </a:p>
        </p:txBody>
      </p:sp>
      <p:sp>
        <p:nvSpPr>
          <p:cNvPr id="10" name="Pensées 9"/>
          <p:cNvSpPr/>
          <p:nvPr/>
        </p:nvSpPr>
        <p:spPr>
          <a:xfrm>
            <a:off x="4571968" y="4786322"/>
            <a:ext cx="4572032" cy="2071678"/>
          </a:xfrm>
          <a:prstGeom prst="cloudCallout">
            <a:avLst>
              <a:gd name="adj1" fmla="val -44855"/>
              <a:gd name="adj2" fmla="val -38980"/>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lnSpc>
                <a:spcPct val="150000"/>
              </a:lnSpc>
              <a:buFont typeface="Wingdings" pitchFamily="2" charset="2"/>
              <a:buChar char="ü"/>
            </a:pPr>
            <a:r>
              <a:rPr lang="fr-FR" dirty="0" smtClean="0">
                <a:latin typeface="Times New Roman" pitchFamily="18" charset="0"/>
                <a:cs typeface="Times New Roman" pitchFamily="18" charset="0"/>
              </a:rPr>
              <a:t>Le multimédia, comme outil favorisant la créativité des élèves et  l’apprentissage de la Démarche scientifique</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strVal val="#ppt_w*2.5"/>
                                          </p:val>
                                        </p:tav>
                                        <p:tav tm="100000">
                                          <p:val>
                                            <p:strVal val="#ppt_w"/>
                                          </p:val>
                                        </p:tav>
                                      </p:tavLst>
                                    </p:anim>
                                    <p:anim calcmode="lin" valueType="num">
                                      <p:cBhvr>
                                        <p:cTn id="8" dur="500" fill="hold"/>
                                        <p:tgtEl>
                                          <p:spTgt spid="9"/>
                                        </p:tgtEl>
                                        <p:attrNameLst>
                                          <p:attrName>ppt_h</p:attrName>
                                        </p:attrNameLst>
                                      </p:cBhvr>
                                      <p:tavLst>
                                        <p:tav tm="0">
                                          <p:val>
                                            <p:strVal val="#ppt_h*0.01"/>
                                          </p:val>
                                        </p:tav>
                                        <p:tav tm="100000">
                                          <p:val>
                                            <p:strVal val="#ppt_h"/>
                                          </p:val>
                                        </p:tav>
                                      </p:tavLst>
                                    </p:anim>
                                    <p:anim calcmode="lin" valueType="num">
                                      <p:cBhvr>
                                        <p:cTn id="9" dur="500" fill="hold"/>
                                        <p:tgtEl>
                                          <p:spTgt spid="9"/>
                                        </p:tgtEl>
                                        <p:attrNameLst>
                                          <p:attrName>ppt_x</p:attrName>
                                        </p:attrNameLst>
                                      </p:cBhvr>
                                      <p:tavLst>
                                        <p:tav tm="0">
                                          <p:val>
                                            <p:strVal val="#ppt_x"/>
                                          </p:val>
                                        </p:tav>
                                        <p:tav tm="100000">
                                          <p:val>
                                            <p:strVal val="#ppt_x"/>
                                          </p:val>
                                        </p:tav>
                                      </p:tavLst>
                                    </p:anim>
                                    <p:anim calcmode="lin" valueType="num">
                                      <p:cBhvr>
                                        <p:cTn id="10" dur="500" fill="hold"/>
                                        <p:tgtEl>
                                          <p:spTgt spid="9"/>
                                        </p:tgtEl>
                                        <p:attrNameLst>
                                          <p:attrName>ppt_y</p:attrName>
                                        </p:attrNameLst>
                                      </p:cBhvr>
                                      <p:tavLst>
                                        <p:tav tm="0">
                                          <p:val>
                                            <p:strVal val="#ppt_h+1"/>
                                          </p:val>
                                        </p:tav>
                                        <p:tav tm="100000">
                                          <p:val>
                                            <p:strVal val="#ppt_y"/>
                                          </p:val>
                                        </p:tav>
                                      </p:tavLst>
                                    </p:anim>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4"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heel(4)">
                                      <p:cBhvr>
                                        <p:cTn id="16" dur="20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54" presetClass="entr" presetSubtype="0" accel="10000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strVal val="#ppt_w*0.05"/>
                                          </p:val>
                                        </p:tav>
                                        <p:tav tm="100000">
                                          <p:val>
                                            <p:strVal val="#ppt_w"/>
                                          </p:val>
                                        </p:tav>
                                      </p:tavLst>
                                    </p:anim>
                                    <p:anim calcmode="lin" valueType="num">
                                      <p:cBhvr>
                                        <p:cTn id="22" dur="500" fill="hold"/>
                                        <p:tgtEl>
                                          <p:spTgt spid="7"/>
                                        </p:tgtEl>
                                        <p:attrNameLst>
                                          <p:attrName>ppt_h</p:attrName>
                                        </p:attrNameLst>
                                      </p:cBhvr>
                                      <p:tavLst>
                                        <p:tav tm="0">
                                          <p:val>
                                            <p:strVal val="#ppt_h"/>
                                          </p:val>
                                        </p:tav>
                                        <p:tav tm="100000">
                                          <p:val>
                                            <p:strVal val="#ppt_h"/>
                                          </p:val>
                                        </p:tav>
                                      </p:tavLst>
                                    </p:anim>
                                    <p:anim calcmode="lin" valueType="num">
                                      <p:cBhvr>
                                        <p:cTn id="23" dur="500" fill="hold"/>
                                        <p:tgtEl>
                                          <p:spTgt spid="7"/>
                                        </p:tgtEl>
                                        <p:attrNameLst>
                                          <p:attrName>ppt_x</p:attrName>
                                        </p:attrNameLst>
                                      </p:cBhvr>
                                      <p:tavLst>
                                        <p:tav tm="0">
                                          <p:val>
                                            <p:strVal val="#ppt_x-.2"/>
                                          </p:val>
                                        </p:tav>
                                        <p:tav tm="100000">
                                          <p:val>
                                            <p:strVal val="#ppt_x"/>
                                          </p:val>
                                        </p:tav>
                                      </p:tavLst>
                                    </p:anim>
                                    <p:anim calcmode="lin" valueType="num">
                                      <p:cBhvr>
                                        <p:cTn id="24" dur="500" fill="hold"/>
                                        <p:tgtEl>
                                          <p:spTgt spid="7"/>
                                        </p:tgtEl>
                                        <p:attrNameLst>
                                          <p:attrName>ppt_y</p:attrName>
                                        </p:attrNameLst>
                                      </p:cBhvr>
                                      <p:tavLst>
                                        <p:tav tm="0">
                                          <p:val>
                                            <p:strVal val="#ppt_y"/>
                                          </p:val>
                                        </p:tav>
                                        <p:tav tm="100000">
                                          <p:val>
                                            <p:strVal val="#ppt_y"/>
                                          </p:val>
                                        </p:tav>
                                      </p:tavLst>
                                    </p:anim>
                                    <p:animEffect transition="in" filter="fade">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p:cTn id="30" dur="500" fill="hold"/>
                                        <p:tgtEl>
                                          <p:spTgt spid="8"/>
                                        </p:tgtEl>
                                        <p:attrNameLst>
                                          <p:attrName>ppt_w</p:attrName>
                                        </p:attrNameLst>
                                      </p:cBhvr>
                                      <p:tavLst>
                                        <p:tav tm="0">
                                          <p:val>
                                            <p:fltVal val="0"/>
                                          </p:val>
                                        </p:tav>
                                        <p:tav tm="100000">
                                          <p:val>
                                            <p:strVal val="#ppt_w"/>
                                          </p:val>
                                        </p:tav>
                                      </p:tavLst>
                                    </p:anim>
                                    <p:anim calcmode="lin" valueType="num">
                                      <p:cBhvr>
                                        <p:cTn id="31"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rganigramme : Connecteur 4"/>
          <p:cNvSpPr/>
          <p:nvPr/>
        </p:nvSpPr>
        <p:spPr>
          <a:xfrm>
            <a:off x="2214546" y="2571744"/>
            <a:ext cx="4714908" cy="1857388"/>
          </a:xfrm>
          <a:prstGeom prst="flowChartConnector">
            <a:avLst/>
          </a:prstGeom>
        </p:spPr>
        <p:style>
          <a:lnRef idx="1">
            <a:schemeClr val="accent4"/>
          </a:lnRef>
          <a:fillRef idx="3">
            <a:schemeClr val="accent4"/>
          </a:fillRef>
          <a:effectRef idx="2">
            <a:schemeClr val="accent4"/>
          </a:effectRef>
          <a:fontRef idx="minor">
            <a:schemeClr val="lt1"/>
          </a:fontRef>
        </p:style>
        <p:txBody>
          <a:bodyPr rtlCol="0" anchor="ctr"/>
          <a:lstStyle/>
          <a:p>
            <a:pPr lvl="1" algn="ctr"/>
            <a:r>
              <a:rPr lang="fr-FR" sz="2800" b="1" dirty="0" smtClean="0">
                <a:solidFill>
                  <a:srgbClr val="7030A0"/>
                </a:solidFill>
                <a:latin typeface="Comic Sans MS" pitchFamily="66" charset="0"/>
                <a:cs typeface="Times New Roman" pitchFamily="18" charset="0"/>
              </a:rPr>
              <a:t>Les facteurs qui encouragent l’utilisation des TICE</a:t>
            </a:r>
            <a:r>
              <a:rPr lang="fr-FR" sz="2800" b="1" dirty="0" smtClean="0">
                <a:solidFill>
                  <a:srgbClr val="7030A0"/>
                </a:solidFill>
                <a:latin typeface="Times New Roman" pitchFamily="18" charset="0"/>
                <a:cs typeface="Times New Roman" pitchFamily="18" charset="0"/>
              </a:rPr>
              <a:t>.</a:t>
            </a:r>
            <a:endParaRPr lang="fr-FR" sz="2800" b="1" dirty="0">
              <a:solidFill>
                <a:srgbClr val="7030A0"/>
              </a:solidFill>
              <a:latin typeface="Times New Roman" pitchFamily="18" charset="0"/>
              <a:cs typeface="Times New Roman" pitchFamily="18" charset="0"/>
            </a:endParaRPr>
          </a:p>
        </p:txBody>
      </p:sp>
      <p:sp>
        <p:nvSpPr>
          <p:cNvPr id="6" name="Rectangle à coins arrondis 5"/>
          <p:cNvSpPr/>
          <p:nvPr/>
        </p:nvSpPr>
        <p:spPr>
          <a:xfrm>
            <a:off x="142844" y="357166"/>
            <a:ext cx="4286280" cy="207170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lvl="0" algn="ctr">
              <a:lnSpc>
                <a:spcPct val="150000"/>
              </a:lnSpc>
              <a:buFont typeface="Wingdings" pitchFamily="2" charset="2"/>
              <a:buChar char="ü"/>
            </a:pPr>
            <a:r>
              <a:rPr lang="fr-FR" dirty="0" smtClean="0">
                <a:solidFill>
                  <a:schemeClr val="tx1"/>
                </a:solidFill>
                <a:latin typeface="Times New Roman" pitchFamily="18" charset="0"/>
                <a:cs typeface="Times New Roman" pitchFamily="18" charset="0"/>
              </a:rPr>
              <a:t>Pour gagner et conserver l’intérêt de l’élève, la présence d’animations et d’images  interactives, et de nombreux</a:t>
            </a:r>
          </a:p>
          <a:p>
            <a:pPr lvl="0" algn="ctr">
              <a:lnSpc>
                <a:spcPct val="150000"/>
              </a:lnSpc>
            </a:pPr>
            <a:r>
              <a:rPr lang="fr-FR" dirty="0" smtClean="0">
                <a:solidFill>
                  <a:schemeClr val="tx1"/>
                </a:solidFill>
                <a:latin typeface="Times New Roman" pitchFamily="18" charset="0"/>
                <a:cs typeface="Times New Roman" pitchFamily="18" charset="0"/>
              </a:rPr>
              <a:t>      hyperliens s’avèrent nécessaires</a:t>
            </a:r>
          </a:p>
        </p:txBody>
      </p:sp>
      <p:sp>
        <p:nvSpPr>
          <p:cNvPr id="7" name="Rectangle à coins arrondis 6"/>
          <p:cNvSpPr/>
          <p:nvPr/>
        </p:nvSpPr>
        <p:spPr>
          <a:xfrm>
            <a:off x="4572000" y="357166"/>
            <a:ext cx="4214842" cy="192882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nSpc>
                <a:spcPct val="150000"/>
              </a:lnSpc>
              <a:buFont typeface="Wingdings" pitchFamily="2" charset="2"/>
              <a:buChar char="ü"/>
            </a:pPr>
            <a:r>
              <a:rPr lang="fr-FR" dirty="0" smtClean="0">
                <a:latin typeface="Times New Roman" pitchFamily="18" charset="0"/>
                <a:cs typeface="Times New Roman" pitchFamily="18" charset="0"/>
              </a:rPr>
              <a:t>la propriété fondamentale de l’ordinateur est d’être non pas un</a:t>
            </a:r>
          </a:p>
          <a:p>
            <a:pPr lvl="0">
              <a:lnSpc>
                <a:spcPct val="150000"/>
              </a:lnSpc>
            </a:pPr>
            <a:r>
              <a:rPr lang="fr-FR" dirty="0" smtClean="0">
                <a:latin typeface="Times New Roman" pitchFamily="18" charset="0"/>
                <a:cs typeface="Times New Roman" pitchFamily="18" charset="0"/>
              </a:rPr>
              <a:t> outil, mais un méta-outil : c’est un outil qui permet de </a:t>
            </a:r>
            <a:r>
              <a:rPr lang="fr-FR" dirty="0" err="1" smtClean="0">
                <a:latin typeface="Times New Roman" pitchFamily="18" charset="0"/>
                <a:cs typeface="Times New Roman" pitchFamily="18" charset="0"/>
              </a:rPr>
              <a:t>construir</a:t>
            </a:r>
            <a:r>
              <a:rPr lang="fr-FR" dirty="0" smtClean="0">
                <a:latin typeface="Times New Roman" pitchFamily="18" charset="0"/>
                <a:cs typeface="Times New Roman" pitchFamily="18" charset="0"/>
              </a:rPr>
              <a:t> d’autres outils</a:t>
            </a:r>
            <a:endParaRPr lang="fr-FR" dirty="0">
              <a:latin typeface="Times New Roman" pitchFamily="18" charset="0"/>
              <a:cs typeface="Times New Roman" pitchFamily="18" charset="0"/>
            </a:endParaRPr>
          </a:p>
        </p:txBody>
      </p:sp>
      <p:sp>
        <p:nvSpPr>
          <p:cNvPr id="8" name="Rectangle à coins arrondis 7"/>
          <p:cNvSpPr/>
          <p:nvPr/>
        </p:nvSpPr>
        <p:spPr>
          <a:xfrm>
            <a:off x="214282" y="4643446"/>
            <a:ext cx="4214842" cy="185738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a:lnSpc>
                <a:spcPct val="150000"/>
              </a:lnSpc>
              <a:buFont typeface="Wingdings" pitchFamily="2" charset="2"/>
              <a:buChar char="ü"/>
            </a:pPr>
            <a:r>
              <a:rPr lang="fr-FR" dirty="0" smtClean="0">
                <a:latin typeface="Times New Roman" pitchFamily="18" charset="0"/>
                <a:cs typeface="Times New Roman" pitchFamily="18" charset="0"/>
              </a:rPr>
              <a:t>L’usage d’un environnement informatique crée donc un nouveau</a:t>
            </a:r>
          </a:p>
          <a:p>
            <a:pPr lvl="0" algn="ctr">
              <a:lnSpc>
                <a:spcPct val="150000"/>
              </a:lnSpc>
            </a:pPr>
            <a:r>
              <a:rPr lang="fr-FR" dirty="0" smtClean="0">
                <a:latin typeface="Times New Roman" pitchFamily="18" charset="0"/>
                <a:cs typeface="Times New Roman" pitchFamily="18" charset="0"/>
              </a:rPr>
              <a:t>         milieu, de nouveaux usages </a:t>
            </a:r>
          </a:p>
        </p:txBody>
      </p:sp>
      <p:sp>
        <p:nvSpPr>
          <p:cNvPr id="9" name="Rectangle à coins arrondis 8"/>
          <p:cNvSpPr/>
          <p:nvPr/>
        </p:nvSpPr>
        <p:spPr>
          <a:xfrm>
            <a:off x="4643438" y="4572008"/>
            <a:ext cx="4500562" cy="192882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gn="ctr">
              <a:lnSpc>
                <a:spcPct val="150000"/>
              </a:lnSpc>
              <a:buFont typeface="Wingdings" pitchFamily="2" charset="2"/>
              <a:buChar char="ü"/>
            </a:pPr>
            <a:r>
              <a:rPr lang="fr-FR" dirty="0" smtClean="0">
                <a:latin typeface="Times New Roman" pitchFamily="18" charset="0"/>
                <a:cs typeface="Times New Roman" pitchFamily="18" charset="0"/>
              </a:rPr>
              <a:t>La simulation est une étape de sevrage : apprenant-enseignant l’expérimentation pratique dans certains domaines présente</a:t>
            </a:r>
          </a:p>
          <a:p>
            <a:pPr lvl="0" algn="ctr">
              <a:lnSpc>
                <a:spcPct val="150000"/>
              </a:lnSpc>
            </a:pPr>
            <a:r>
              <a:rPr lang="fr-FR" dirty="0" smtClean="0">
                <a:latin typeface="Times New Roman" pitchFamily="18" charset="0"/>
                <a:cs typeface="Times New Roman" pitchFamily="18" charset="0"/>
              </a:rPr>
              <a:t>      certains risques</a:t>
            </a:r>
          </a:p>
        </p:txBody>
      </p:sp>
      <p:sp>
        <p:nvSpPr>
          <p:cNvPr id="11" name="Flèche courbée vers la droite 10"/>
          <p:cNvSpPr/>
          <p:nvPr/>
        </p:nvSpPr>
        <p:spPr>
          <a:xfrm>
            <a:off x="1357290" y="2571744"/>
            <a:ext cx="642942" cy="64294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2" name="Flèche courbée vers la droite 11"/>
          <p:cNvSpPr/>
          <p:nvPr/>
        </p:nvSpPr>
        <p:spPr>
          <a:xfrm flipH="1">
            <a:off x="6929454" y="2500306"/>
            <a:ext cx="500066" cy="714380"/>
          </a:xfrm>
          <a:prstGeom prst="curvedRightArrow">
            <a:avLst>
              <a:gd name="adj1" fmla="val 39682"/>
              <a:gd name="adj2" fmla="val 50917"/>
              <a:gd name="adj3" fmla="val 3318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3" name="Flèche courbée vers la droite 12"/>
          <p:cNvSpPr/>
          <p:nvPr/>
        </p:nvSpPr>
        <p:spPr>
          <a:xfrm flipV="1">
            <a:off x="1643042" y="3643314"/>
            <a:ext cx="571504" cy="857256"/>
          </a:xfrm>
          <a:prstGeom prst="curvedRightArrow">
            <a:avLst>
              <a:gd name="adj1" fmla="val 25000"/>
              <a:gd name="adj2" fmla="val 56419"/>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5" name="Flèche courbée vers la droite 14"/>
          <p:cNvSpPr/>
          <p:nvPr/>
        </p:nvSpPr>
        <p:spPr>
          <a:xfrm flipH="1" flipV="1">
            <a:off x="7000892" y="3500438"/>
            <a:ext cx="500066" cy="857256"/>
          </a:xfrm>
          <a:prstGeom prst="curvedRightArrow">
            <a:avLst>
              <a:gd name="adj1" fmla="val 25000"/>
              <a:gd name="adj2" fmla="val 7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500" fill="hold"/>
                                        <p:tgtEl>
                                          <p:spTgt spid="6"/>
                                        </p:tgtEl>
                                        <p:attrNameLst>
                                          <p:attrName>ppt_w</p:attrName>
                                        </p:attrNameLst>
                                      </p:cBhvr>
                                      <p:tavLst>
                                        <p:tav tm="0">
                                          <p:val>
                                            <p:fltVal val="0"/>
                                          </p:val>
                                        </p:tav>
                                        <p:tav tm="100000">
                                          <p:val>
                                            <p:strVal val="#ppt_w"/>
                                          </p:val>
                                        </p:tav>
                                      </p:tavLst>
                                    </p:anim>
                                    <p:anim calcmode="lin" valueType="num">
                                      <p:cBhvr>
                                        <p:cTn id="12"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35"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2000"/>
                                        <p:tgtEl>
                                          <p:spTgt spid="7"/>
                                        </p:tgtEl>
                                      </p:cBhvr>
                                    </p:animEffect>
                                    <p:anim calcmode="lin" valueType="num">
                                      <p:cBhvr>
                                        <p:cTn id="18" dur="2000" fill="hold"/>
                                        <p:tgtEl>
                                          <p:spTgt spid="7"/>
                                        </p:tgtEl>
                                        <p:attrNameLst>
                                          <p:attrName>style.rotation</p:attrName>
                                        </p:attrNameLst>
                                      </p:cBhvr>
                                      <p:tavLst>
                                        <p:tav tm="0">
                                          <p:val>
                                            <p:fltVal val="720"/>
                                          </p:val>
                                        </p:tav>
                                        <p:tav tm="100000">
                                          <p:val>
                                            <p:fltVal val="0"/>
                                          </p:val>
                                        </p:tav>
                                      </p:tavLst>
                                    </p:anim>
                                    <p:anim calcmode="lin" valueType="num">
                                      <p:cBhvr>
                                        <p:cTn id="19" dur="2000" fill="hold"/>
                                        <p:tgtEl>
                                          <p:spTgt spid="7"/>
                                        </p:tgtEl>
                                        <p:attrNameLst>
                                          <p:attrName>ppt_h</p:attrName>
                                        </p:attrNameLst>
                                      </p:cBhvr>
                                      <p:tavLst>
                                        <p:tav tm="0">
                                          <p:val>
                                            <p:fltVal val="0"/>
                                          </p:val>
                                        </p:tav>
                                        <p:tav tm="100000">
                                          <p:val>
                                            <p:strVal val="#ppt_h"/>
                                          </p:val>
                                        </p:tav>
                                      </p:tavLst>
                                    </p:anim>
                                    <p:anim calcmode="lin" valueType="num">
                                      <p:cBhvr>
                                        <p:cTn id="20" dur="2000" fill="hold"/>
                                        <p:tgtEl>
                                          <p:spTgt spid="7"/>
                                        </p:tgtEl>
                                        <p:attrNameLst>
                                          <p:attrName>ppt_w</p:attrName>
                                        </p:attrNameLst>
                                      </p:cBhvr>
                                      <p:tavLst>
                                        <p:tav tm="0">
                                          <p:val>
                                            <p:fltVal val="0"/>
                                          </p:val>
                                        </p:tav>
                                        <p:tav tm="100000">
                                          <p:val>
                                            <p:strVal val="#ppt_w"/>
                                          </p:val>
                                        </p:tav>
                                      </p:tavLst>
                                    </p:anim>
                                  </p:childTnLst>
                                </p:cTn>
                              </p:par>
                              <p:par>
                                <p:cTn id="21" presetID="35"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2000"/>
                                        <p:tgtEl>
                                          <p:spTgt spid="12"/>
                                        </p:tgtEl>
                                      </p:cBhvr>
                                    </p:animEffect>
                                    <p:anim calcmode="lin" valueType="num">
                                      <p:cBhvr>
                                        <p:cTn id="24" dur="2000" fill="hold"/>
                                        <p:tgtEl>
                                          <p:spTgt spid="12"/>
                                        </p:tgtEl>
                                        <p:attrNameLst>
                                          <p:attrName>style.rotation</p:attrName>
                                        </p:attrNameLst>
                                      </p:cBhvr>
                                      <p:tavLst>
                                        <p:tav tm="0">
                                          <p:val>
                                            <p:fltVal val="720"/>
                                          </p:val>
                                        </p:tav>
                                        <p:tav tm="100000">
                                          <p:val>
                                            <p:fltVal val="0"/>
                                          </p:val>
                                        </p:tav>
                                      </p:tavLst>
                                    </p:anim>
                                    <p:anim calcmode="lin" valueType="num">
                                      <p:cBhvr>
                                        <p:cTn id="25" dur="2000" fill="hold"/>
                                        <p:tgtEl>
                                          <p:spTgt spid="12"/>
                                        </p:tgtEl>
                                        <p:attrNameLst>
                                          <p:attrName>ppt_h</p:attrName>
                                        </p:attrNameLst>
                                      </p:cBhvr>
                                      <p:tavLst>
                                        <p:tav tm="0">
                                          <p:val>
                                            <p:fltVal val="0"/>
                                          </p:val>
                                        </p:tav>
                                        <p:tav tm="100000">
                                          <p:val>
                                            <p:strVal val="#ppt_h"/>
                                          </p:val>
                                        </p:tav>
                                      </p:tavLst>
                                    </p:anim>
                                    <p:anim calcmode="lin" valueType="num">
                                      <p:cBhvr>
                                        <p:cTn id="26" dur="2000" fill="hold"/>
                                        <p:tgtEl>
                                          <p:spTgt spid="12"/>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500" fill="hold"/>
                                        <p:tgtEl>
                                          <p:spTgt spid="13"/>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13"/>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13"/>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13"/>
                                        </p:tgtEl>
                                        <p:attrNameLst>
                                          <p:attrName>ppt_y</p:attrName>
                                        </p:attrNameLst>
                                      </p:cBhvr>
                                      <p:tavLst>
                                        <p:tav tm="0">
                                          <p:val>
                                            <p:strVal val="#ppt_y"/>
                                          </p:val>
                                        </p:tav>
                                        <p:tav tm="100000">
                                          <p:val>
                                            <p:strVal val="#ppt_y"/>
                                          </p:val>
                                        </p:tav>
                                      </p:tavLst>
                                    </p:anim>
                                  </p:childTnLst>
                                </p:cTn>
                              </p:par>
                              <p:par>
                                <p:cTn id="35" presetID="39" presetClass="entr" presetSubtype="0" accel="100000"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p:cTn id="37" dur="500" fill="hold"/>
                                        <p:tgtEl>
                                          <p:spTgt spid="8"/>
                                        </p:tgtEl>
                                        <p:attrNameLst>
                                          <p:attrName>ppt_h</p:attrName>
                                        </p:attrNameLst>
                                      </p:cBhvr>
                                      <p:tavLst>
                                        <p:tav tm="0">
                                          <p:val>
                                            <p:strVal val="#ppt_h/20"/>
                                          </p:val>
                                        </p:tav>
                                        <p:tav tm="50000">
                                          <p:val>
                                            <p:strVal val="#ppt_h/20"/>
                                          </p:val>
                                        </p:tav>
                                        <p:tav tm="100000">
                                          <p:val>
                                            <p:strVal val="#ppt_h"/>
                                          </p:val>
                                        </p:tav>
                                      </p:tavLst>
                                    </p:anim>
                                    <p:anim calcmode="lin" valueType="num">
                                      <p:cBhvr>
                                        <p:cTn id="38" dur="500" fill="hold"/>
                                        <p:tgtEl>
                                          <p:spTgt spid="8"/>
                                        </p:tgtEl>
                                        <p:attrNameLst>
                                          <p:attrName>ppt_w</p:attrName>
                                        </p:attrNameLst>
                                      </p:cBhvr>
                                      <p:tavLst>
                                        <p:tav tm="0">
                                          <p:val>
                                            <p:strVal val="#ppt_w+.3"/>
                                          </p:val>
                                        </p:tav>
                                        <p:tav tm="50000">
                                          <p:val>
                                            <p:strVal val="#ppt_w+.3"/>
                                          </p:val>
                                        </p:tav>
                                        <p:tav tm="100000">
                                          <p:val>
                                            <p:strVal val="#ppt_w"/>
                                          </p:val>
                                        </p:tav>
                                      </p:tavLst>
                                    </p:anim>
                                    <p:anim calcmode="lin" valueType="num">
                                      <p:cBhvr>
                                        <p:cTn id="39" dur="500" fill="hold"/>
                                        <p:tgtEl>
                                          <p:spTgt spid="8"/>
                                        </p:tgtEl>
                                        <p:attrNameLst>
                                          <p:attrName>ppt_x</p:attrName>
                                        </p:attrNameLst>
                                      </p:cBhvr>
                                      <p:tavLst>
                                        <p:tav tm="0">
                                          <p:val>
                                            <p:strVal val="#ppt_x-.3"/>
                                          </p:val>
                                        </p:tav>
                                        <p:tav tm="50000">
                                          <p:val>
                                            <p:strVal val="#ppt_x"/>
                                          </p:val>
                                        </p:tav>
                                        <p:tav tm="100000">
                                          <p:val>
                                            <p:strVal val="#ppt_x"/>
                                          </p:val>
                                        </p:tav>
                                      </p:tavLst>
                                    </p:anim>
                                    <p:anim calcmode="lin" valueType="num">
                                      <p:cBhvr>
                                        <p:cTn id="4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54" presetClass="entr" presetSubtype="0" accel="100000"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p:cTn id="45" dur="500" fill="hold"/>
                                        <p:tgtEl>
                                          <p:spTgt spid="15"/>
                                        </p:tgtEl>
                                        <p:attrNameLst>
                                          <p:attrName>ppt_w</p:attrName>
                                        </p:attrNameLst>
                                      </p:cBhvr>
                                      <p:tavLst>
                                        <p:tav tm="0">
                                          <p:val>
                                            <p:strVal val="#ppt_w*0.05"/>
                                          </p:val>
                                        </p:tav>
                                        <p:tav tm="100000">
                                          <p:val>
                                            <p:strVal val="#ppt_w"/>
                                          </p:val>
                                        </p:tav>
                                      </p:tavLst>
                                    </p:anim>
                                    <p:anim calcmode="lin" valueType="num">
                                      <p:cBhvr>
                                        <p:cTn id="46" dur="500" fill="hold"/>
                                        <p:tgtEl>
                                          <p:spTgt spid="15"/>
                                        </p:tgtEl>
                                        <p:attrNameLst>
                                          <p:attrName>ppt_h</p:attrName>
                                        </p:attrNameLst>
                                      </p:cBhvr>
                                      <p:tavLst>
                                        <p:tav tm="0">
                                          <p:val>
                                            <p:strVal val="#ppt_h"/>
                                          </p:val>
                                        </p:tav>
                                        <p:tav tm="100000">
                                          <p:val>
                                            <p:strVal val="#ppt_h"/>
                                          </p:val>
                                        </p:tav>
                                      </p:tavLst>
                                    </p:anim>
                                    <p:anim calcmode="lin" valueType="num">
                                      <p:cBhvr>
                                        <p:cTn id="47" dur="500" fill="hold"/>
                                        <p:tgtEl>
                                          <p:spTgt spid="15"/>
                                        </p:tgtEl>
                                        <p:attrNameLst>
                                          <p:attrName>ppt_x</p:attrName>
                                        </p:attrNameLst>
                                      </p:cBhvr>
                                      <p:tavLst>
                                        <p:tav tm="0">
                                          <p:val>
                                            <p:strVal val="#ppt_x-.2"/>
                                          </p:val>
                                        </p:tav>
                                        <p:tav tm="100000">
                                          <p:val>
                                            <p:strVal val="#ppt_x"/>
                                          </p:val>
                                        </p:tav>
                                      </p:tavLst>
                                    </p:anim>
                                    <p:anim calcmode="lin" valueType="num">
                                      <p:cBhvr>
                                        <p:cTn id="48" dur="500" fill="hold"/>
                                        <p:tgtEl>
                                          <p:spTgt spid="15"/>
                                        </p:tgtEl>
                                        <p:attrNameLst>
                                          <p:attrName>ppt_y</p:attrName>
                                        </p:attrNameLst>
                                      </p:cBhvr>
                                      <p:tavLst>
                                        <p:tav tm="0">
                                          <p:val>
                                            <p:strVal val="#ppt_y"/>
                                          </p:val>
                                        </p:tav>
                                        <p:tav tm="100000">
                                          <p:val>
                                            <p:strVal val="#ppt_y"/>
                                          </p:val>
                                        </p:tav>
                                      </p:tavLst>
                                    </p:anim>
                                    <p:animEffect transition="in" filter="fade">
                                      <p:cBhvr>
                                        <p:cTn id="49" dur="500"/>
                                        <p:tgtEl>
                                          <p:spTgt spid="15"/>
                                        </p:tgtEl>
                                      </p:cBhvr>
                                    </p:animEffect>
                                  </p:childTnLst>
                                </p:cTn>
                              </p:par>
                              <p:par>
                                <p:cTn id="50" presetID="54" presetClass="entr" presetSubtype="0" accel="100000" fill="hold" grpId="0" nodeType="withEffect">
                                  <p:stCondLst>
                                    <p:cond delay="0"/>
                                  </p:stCondLst>
                                  <p:childTnLst>
                                    <p:set>
                                      <p:cBhvr>
                                        <p:cTn id="51" dur="1" fill="hold">
                                          <p:stCondLst>
                                            <p:cond delay="0"/>
                                          </p:stCondLst>
                                        </p:cTn>
                                        <p:tgtEl>
                                          <p:spTgt spid="9"/>
                                        </p:tgtEl>
                                        <p:attrNameLst>
                                          <p:attrName>style.visibility</p:attrName>
                                        </p:attrNameLst>
                                      </p:cBhvr>
                                      <p:to>
                                        <p:strVal val="visible"/>
                                      </p:to>
                                    </p:set>
                                    <p:anim calcmode="lin" valueType="num">
                                      <p:cBhvr>
                                        <p:cTn id="52" dur="500" fill="hold"/>
                                        <p:tgtEl>
                                          <p:spTgt spid="9"/>
                                        </p:tgtEl>
                                        <p:attrNameLst>
                                          <p:attrName>ppt_w</p:attrName>
                                        </p:attrNameLst>
                                      </p:cBhvr>
                                      <p:tavLst>
                                        <p:tav tm="0">
                                          <p:val>
                                            <p:strVal val="#ppt_w*0.05"/>
                                          </p:val>
                                        </p:tav>
                                        <p:tav tm="100000">
                                          <p:val>
                                            <p:strVal val="#ppt_w"/>
                                          </p:val>
                                        </p:tav>
                                      </p:tavLst>
                                    </p:anim>
                                    <p:anim calcmode="lin" valueType="num">
                                      <p:cBhvr>
                                        <p:cTn id="53" dur="500" fill="hold"/>
                                        <p:tgtEl>
                                          <p:spTgt spid="9"/>
                                        </p:tgtEl>
                                        <p:attrNameLst>
                                          <p:attrName>ppt_h</p:attrName>
                                        </p:attrNameLst>
                                      </p:cBhvr>
                                      <p:tavLst>
                                        <p:tav tm="0">
                                          <p:val>
                                            <p:strVal val="#ppt_h"/>
                                          </p:val>
                                        </p:tav>
                                        <p:tav tm="100000">
                                          <p:val>
                                            <p:strVal val="#ppt_h"/>
                                          </p:val>
                                        </p:tav>
                                      </p:tavLst>
                                    </p:anim>
                                    <p:anim calcmode="lin" valueType="num">
                                      <p:cBhvr>
                                        <p:cTn id="54" dur="500" fill="hold"/>
                                        <p:tgtEl>
                                          <p:spTgt spid="9"/>
                                        </p:tgtEl>
                                        <p:attrNameLst>
                                          <p:attrName>ppt_x</p:attrName>
                                        </p:attrNameLst>
                                      </p:cBhvr>
                                      <p:tavLst>
                                        <p:tav tm="0">
                                          <p:val>
                                            <p:strVal val="#ppt_x-.2"/>
                                          </p:val>
                                        </p:tav>
                                        <p:tav tm="100000">
                                          <p:val>
                                            <p:strVal val="#ppt_x"/>
                                          </p:val>
                                        </p:tav>
                                      </p:tavLst>
                                    </p:anim>
                                    <p:anim calcmode="lin" valueType="num">
                                      <p:cBhvr>
                                        <p:cTn id="55" dur="500" fill="hold"/>
                                        <p:tgtEl>
                                          <p:spTgt spid="9"/>
                                        </p:tgtEl>
                                        <p:attrNameLst>
                                          <p:attrName>ppt_y</p:attrName>
                                        </p:attrNameLst>
                                      </p:cBhvr>
                                      <p:tavLst>
                                        <p:tav tm="0">
                                          <p:val>
                                            <p:strVal val="#ppt_y"/>
                                          </p:val>
                                        </p:tav>
                                        <p:tav tm="100000">
                                          <p:val>
                                            <p:strVal val="#ppt_y"/>
                                          </p:val>
                                        </p:tav>
                                      </p:tavLst>
                                    </p:anim>
                                    <p:animEffect transition="in" filter="fade">
                                      <p:cBhvr>
                                        <p:cTn id="5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P spid="12" grpId="0" animBg="1"/>
      <p:bldP spid="13" grpId="0" animBg="1"/>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11114"/>
            <a:ext cx="7498080" cy="1011222"/>
          </a:xfrm>
        </p:spPr>
        <p:txBody>
          <a:bodyPr/>
          <a:lstStyle/>
          <a:p>
            <a:r>
              <a:rPr lang="fr-FR" dirty="0" smtClean="0"/>
              <a:t>                Plan</a:t>
            </a:r>
            <a:endParaRPr lang="fr-FR" dirty="0"/>
          </a:p>
        </p:txBody>
      </p:sp>
      <p:graphicFrame>
        <p:nvGraphicFramePr>
          <p:cNvPr id="4" name="Espace réservé du contenu 3"/>
          <p:cNvGraphicFramePr>
            <a:graphicFrameLocks noGrp="1"/>
          </p:cNvGraphicFramePr>
          <p:nvPr>
            <p:ph idx="1"/>
          </p:nvPr>
        </p:nvGraphicFramePr>
        <p:xfrm>
          <a:off x="1287492" y="1000108"/>
          <a:ext cx="7713664" cy="5643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Espace réservé du numéro de diapositive 5"/>
          <p:cNvSpPr>
            <a:spLocks noGrp="1"/>
          </p:cNvSpPr>
          <p:nvPr>
            <p:ph type="sldNum" sz="quarter" idx="12"/>
          </p:nvPr>
        </p:nvSpPr>
        <p:spPr/>
        <p:txBody>
          <a:bodyPr/>
          <a:lstStyle/>
          <a:p>
            <a:fld id="{33730701-4153-4291-A927-1275F2EBB067}" type="slidenum">
              <a:rPr lang="fr-FR" smtClean="0"/>
              <a:pPr/>
              <a:t>2</a:t>
            </a:fld>
            <a:endParaRPr lang="fr-F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500034" y="571480"/>
            <a:ext cx="7929618" cy="92869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b="1" dirty="0" smtClean="0">
                <a:solidFill>
                  <a:srgbClr val="7030A0"/>
                </a:solidFill>
                <a:latin typeface="Comic Sans MS" pitchFamily="66" charset="0"/>
                <a:cs typeface="Times New Roman" pitchFamily="18" charset="0"/>
              </a:rPr>
              <a:t>Les limites des TICE</a:t>
            </a:r>
            <a:endParaRPr lang="fr-FR" sz="2400" b="1" dirty="0">
              <a:solidFill>
                <a:srgbClr val="7030A0"/>
              </a:solidFill>
              <a:latin typeface="Comic Sans MS" pitchFamily="66" charset="0"/>
              <a:cs typeface="Times New Roman" pitchFamily="18" charset="0"/>
            </a:endParaRPr>
          </a:p>
        </p:txBody>
      </p:sp>
      <p:sp>
        <p:nvSpPr>
          <p:cNvPr id="6" name="Rectangle à coins arrondis 5"/>
          <p:cNvSpPr/>
          <p:nvPr/>
        </p:nvSpPr>
        <p:spPr>
          <a:xfrm>
            <a:off x="500034" y="1928802"/>
            <a:ext cx="8215370" cy="442915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lnSpc>
                <a:spcPct val="150000"/>
              </a:lnSpc>
              <a:buFont typeface="Wingdings" pitchFamily="2" charset="2"/>
              <a:buChar char="ü"/>
            </a:pPr>
            <a:r>
              <a:rPr lang="fr-FR" sz="2200" dirty="0" smtClean="0">
                <a:latin typeface="Times New Roman" pitchFamily="18" charset="0"/>
                <a:cs typeface="Times New Roman" pitchFamily="18" charset="0"/>
              </a:rPr>
              <a:t>l'ordinateur est utilisé pour simuler ou modéliser un phénomène ou une expérience scientifique. C'est une reproduction artificielle  du phénomène à étudier, on ne doit pas ignorer que les résultats obtenus par l'ordinateur sont programmés, et donc ne prennent pas en considération la complexité de la réalité et la difficulté de sa perception. Les simulations ne sont que des modèles qui simplifient les expériences réelles.</a:t>
            </a:r>
            <a:endParaRPr lang="fr-FR" sz="22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500034" y="571480"/>
            <a:ext cx="7929618" cy="928694"/>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400" b="1" dirty="0" smtClean="0">
                <a:solidFill>
                  <a:srgbClr val="7030A0"/>
                </a:solidFill>
                <a:latin typeface="Comic Sans MS" pitchFamily="66" charset="0"/>
                <a:cs typeface="Times New Roman" pitchFamily="18" charset="0"/>
              </a:rPr>
              <a:t>Les limites des TICE</a:t>
            </a:r>
            <a:endParaRPr lang="fr-FR" sz="2400" b="1" dirty="0">
              <a:solidFill>
                <a:srgbClr val="7030A0"/>
              </a:solidFill>
              <a:latin typeface="Comic Sans MS" pitchFamily="66" charset="0"/>
              <a:cs typeface="Times New Roman" pitchFamily="18" charset="0"/>
            </a:endParaRPr>
          </a:p>
        </p:txBody>
      </p:sp>
      <p:sp>
        <p:nvSpPr>
          <p:cNvPr id="6" name="Rectangle à coins arrondis 5"/>
          <p:cNvSpPr/>
          <p:nvPr/>
        </p:nvSpPr>
        <p:spPr>
          <a:xfrm>
            <a:off x="214282" y="2285992"/>
            <a:ext cx="3929090" cy="3786214"/>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lnSpc>
                <a:spcPct val="150000"/>
              </a:lnSpc>
              <a:buFont typeface="Wingdings" pitchFamily="2" charset="2"/>
              <a:buChar char="ü"/>
            </a:pPr>
            <a:r>
              <a:rPr lang="fr-FR" dirty="0" smtClean="0">
                <a:solidFill>
                  <a:schemeClr val="tx1"/>
                </a:solidFill>
                <a:latin typeface="Times New Roman" pitchFamily="18" charset="0"/>
                <a:cs typeface="Times New Roman" pitchFamily="18" charset="0"/>
              </a:rPr>
              <a:t>la simulation sur ordinateur peut être utile après l'expérience réelle  pour choisir d'autres conditions d'expérimentation. Des conditions  qui n'ont pas été possibles pendant l'expérience réelle, substitué le  vivant</a:t>
            </a:r>
            <a:endParaRPr lang="fr-FR" dirty="0">
              <a:solidFill>
                <a:schemeClr val="tx1"/>
              </a:solidFill>
              <a:latin typeface="Times New Roman" pitchFamily="18" charset="0"/>
              <a:cs typeface="Times New Roman" pitchFamily="18" charset="0"/>
            </a:endParaRPr>
          </a:p>
        </p:txBody>
      </p:sp>
      <p:sp>
        <p:nvSpPr>
          <p:cNvPr id="7" name="Rectangle à coins arrondis 6"/>
          <p:cNvSpPr/>
          <p:nvPr/>
        </p:nvSpPr>
        <p:spPr>
          <a:xfrm>
            <a:off x="4643438" y="2285992"/>
            <a:ext cx="4286280" cy="3857652"/>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lnSpc>
                <a:spcPct val="150000"/>
              </a:lnSpc>
              <a:buFont typeface="Wingdings" pitchFamily="2" charset="2"/>
              <a:buChar char="ü"/>
            </a:pPr>
            <a:r>
              <a:rPr lang="fr-FR" dirty="0" smtClean="0">
                <a:solidFill>
                  <a:schemeClr val="tx1"/>
                </a:solidFill>
                <a:latin typeface="Times New Roman" pitchFamily="18" charset="0"/>
                <a:cs typeface="Times New Roman" pitchFamily="18" charset="0"/>
              </a:rPr>
              <a:t>la simulation remplace l’activité problématique, l’investigation. dans certains cas, la simulation est utilisée comme outil de</a:t>
            </a:r>
          </a:p>
          <a:p>
            <a:pPr algn="ctr">
              <a:lnSpc>
                <a:spcPct val="150000"/>
              </a:lnSpc>
            </a:pPr>
            <a:r>
              <a:rPr lang="fr-FR" dirty="0" smtClean="0">
                <a:solidFill>
                  <a:schemeClr val="tx1"/>
                </a:solidFill>
                <a:latin typeface="Times New Roman" pitchFamily="18" charset="0"/>
                <a:cs typeface="Times New Roman" pitchFamily="18" charset="0"/>
              </a:rPr>
              <a:t>       renforcement, d’évaluation, elle est centré sur les résultats, et est</a:t>
            </a:r>
          </a:p>
          <a:p>
            <a:pPr algn="ctr">
              <a:lnSpc>
                <a:spcPct val="150000"/>
              </a:lnSpc>
            </a:pPr>
            <a:r>
              <a:rPr lang="fr-FR" dirty="0" smtClean="0">
                <a:solidFill>
                  <a:schemeClr val="tx1"/>
                </a:solidFill>
                <a:latin typeface="Times New Roman" pitchFamily="18" charset="0"/>
                <a:cs typeface="Times New Roman" pitchFamily="18" charset="0"/>
              </a:rPr>
              <a:t>       donc ancrée dans le béhaviorisme</a:t>
            </a:r>
            <a:r>
              <a:rPr lang="fr-FR" dirty="0" smtClean="0">
                <a:latin typeface="Times New Roman" pitchFamily="18" charset="0"/>
                <a:cs typeface="Times New Roman" pitchFamily="18" charset="0"/>
              </a:rPr>
              <a:t>.</a:t>
            </a:r>
            <a:r>
              <a:rPr lang="fr-FR" baseline="30000" dirty="0" smtClean="0">
                <a:latin typeface="Times New Roman" pitchFamily="18" charset="0"/>
                <a:cs typeface="Times New Roman" pitchFamily="18" charset="0"/>
              </a:rPr>
              <a:t> </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style.rotation</p:attrName>
                                        </p:attrNameLst>
                                      </p:cBhvr>
                                      <p:tavLst>
                                        <p:tav tm="0">
                                          <p:val>
                                            <p:fltVal val="720"/>
                                          </p:val>
                                        </p:tav>
                                        <p:tav tm="100000">
                                          <p:val>
                                            <p:fltVal val="0"/>
                                          </p:val>
                                        </p:tav>
                                      </p:tavLst>
                                    </p:anim>
                                    <p:anim calcmode="lin" valueType="num">
                                      <p:cBhvr>
                                        <p:cTn id="9" dur="2000" fill="hold"/>
                                        <p:tgtEl>
                                          <p:spTgt spid="6"/>
                                        </p:tgtEl>
                                        <p:attrNameLst>
                                          <p:attrName>ppt_h</p:attrName>
                                        </p:attrNameLst>
                                      </p:cBhvr>
                                      <p:tavLst>
                                        <p:tav tm="0">
                                          <p:val>
                                            <p:fltVal val="0"/>
                                          </p:val>
                                        </p:tav>
                                        <p:tav tm="100000">
                                          <p:val>
                                            <p:strVal val="#ppt_h"/>
                                          </p:val>
                                        </p:tav>
                                      </p:tavLst>
                                    </p:anim>
                                    <p:anim calcmode="lin" valueType="num">
                                      <p:cBhvr>
                                        <p:cTn id="10" dur="2000" fill="hold"/>
                                        <p:tgtEl>
                                          <p:spTgt spid="6"/>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54" presetClass="entr" presetSubtype="0" accel="10000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strVal val="#ppt_w*0.05"/>
                                          </p:val>
                                        </p:tav>
                                        <p:tav tm="100000">
                                          <p:val>
                                            <p:strVal val="#ppt_w"/>
                                          </p:val>
                                        </p:tav>
                                      </p:tavLst>
                                    </p:anim>
                                    <p:anim calcmode="lin" valueType="num">
                                      <p:cBhvr>
                                        <p:cTn id="16" dur="500" fill="hold"/>
                                        <p:tgtEl>
                                          <p:spTgt spid="7"/>
                                        </p:tgtEl>
                                        <p:attrNameLst>
                                          <p:attrName>ppt_h</p:attrName>
                                        </p:attrNameLst>
                                      </p:cBhvr>
                                      <p:tavLst>
                                        <p:tav tm="0">
                                          <p:val>
                                            <p:strVal val="#ppt_h"/>
                                          </p:val>
                                        </p:tav>
                                        <p:tav tm="100000">
                                          <p:val>
                                            <p:strVal val="#ppt_h"/>
                                          </p:val>
                                        </p:tav>
                                      </p:tavLst>
                                    </p:anim>
                                    <p:anim calcmode="lin" valueType="num">
                                      <p:cBhvr>
                                        <p:cTn id="17" dur="500" fill="hold"/>
                                        <p:tgtEl>
                                          <p:spTgt spid="7"/>
                                        </p:tgtEl>
                                        <p:attrNameLst>
                                          <p:attrName>ppt_x</p:attrName>
                                        </p:attrNameLst>
                                      </p:cBhvr>
                                      <p:tavLst>
                                        <p:tav tm="0">
                                          <p:val>
                                            <p:strVal val="#ppt_x-.2"/>
                                          </p:val>
                                        </p:tav>
                                        <p:tav tm="100000">
                                          <p:val>
                                            <p:strVal val="#ppt_x"/>
                                          </p:val>
                                        </p:tav>
                                      </p:tavLst>
                                    </p:anim>
                                    <p:anim calcmode="lin" valueType="num">
                                      <p:cBhvr>
                                        <p:cTn id="18" dur="500" fill="hold"/>
                                        <p:tgtEl>
                                          <p:spTgt spid="7"/>
                                        </p:tgtEl>
                                        <p:attrNameLst>
                                          <p:attrName>ppt_y</p:attrName>
                                        </p:attrNameLst>
                                      </p:cBhvr>
                                      <p:tavLst>
                                        <p:tav tm="0">
                                          <p:val>
                                            <p:strVal val="#ppt_y"/>
                                          </p:val>
                                        </p:tav>
                                        <p:tav tm="100000">
                                          <p:val>
                                            <p:strVal val="#ppt_y"/>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1538" y="2714620"/>
            <a:ext cx="7929618" cy="1428760"/>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fr-FR" sz="3100" b="1" dirty="0" smtClean="0">
                <a:solidFill>
                  <a:schemeClr val="tx1"/>
                </a:solidFill>
              </a:rPr>
              <a:t>Connaissance et formation  des enseignants  vis-à-vis des TICE</a:t>
            </a:r>
            <a:r>
              <a:rPr lang="fr-FR" b="1" dirty="0" smtClean="0">
                <a:solidFill>
                  <a:schemeClr val="tx1"/>
                </a:solidFill>
              </a:rPr>
              <a:t/>
            </a:r>
            <a:br>
              <a:rPr lang="fr-FR" b="1" dirty="0" smtClean="0">
                <a:solidFill>
                  <a:schemeClr val="tx1"/>
                </a:solidFill>
              </a:rPr>
            </a:br>
            <a:endParaRPr lang="fr-FR" b="1"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22</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142976" y="571480"/>
            <a:ext cx="8229600" cy="11430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sz="2800" b="1" i="0" u="none" strike="noStrike" kern="1200" baseline="0">
                <a:solidFill>
                  <a:prstClr val="black"/>
                </a:solidFill>
                <a:latin typeface="+mn-lt"/>
                <a:ea typeface="+mn-ea"/>
                <a:cs typeface="+mn-cs"/>
              </a:defRPr>
            </a:pPr>
            <a:r>
              <a:rPr kumimoji="0" lang="fr-FR" sz="3200" i="0" u="none" strike="noStrike" kern="1200" cap="none" spc="0" normalizeH="0" baseline="0" noProof="0" dirty="0" smtClean="0">
                <a:ln>
                  <a:noFill/>
                </a:ln>
                <a:solidFill>
                  <a:srgbClr val="7030A0"/>
                </a:solidFill>
                <a:effectLst>
                  <a:outerShdw blurRad="50000" dist="30000" dir="5400000" algn="tl" rotWithShape="0">
                    <a:srgbClr val="000000">
                      <a:alpha val="30000"/>
                    </a:srgbClr>
                  </a:outerShdw>
                </a:effectLst>
                <a:uLnTx/>
                <a:uFillTx/>
                <a:latin typeface="+mn-lt"/>
                <a:ea typeface="+mn-ea"/>
                <a:cs typeface="+mn-cs"/>
              </a:rPr>
              <a:t>Les ordinateurs connectés à l'internet</a:t>
            </a:r>
            <a:endParaRPr kumimoji="0" lang="fr-FR" sz="3200" i="0" u="none" strike="noStrike" kern="1200" cap="none" spc="0" normalizeH="0" baseline="0" noProof="0" dirty="0">
              <a:ln>
                <a:noFill/>
              </a:ln>
              <a:solidFill>
                <a:srgbClr val="7030A0"/>
              </a:solidFill>
              <a:effectLst>
                <a:outerShdw blurRad="50000" dist="30000" dir="5400000" algn="tl" rotWithShape="0">
                  <a:srgbClr val="000000">
                    <a:alpha val="30000"/>
                  </a:srgbClr>
                </a:outerShdw>
              </a:effectLst>
              <a:uLnTx/>
              <a:uFillTx/>
              <a:latin typeface="+mn-lt"/>
              <a:ea typeface="+mn-ea"/>
              <a:cs typeface="+mn-cs"/>
            </a:endParaRPr>
          </a:p>
        </p:txBody>
      </p:sp>
      <p:graphicFrame>
        <p:nvGraphicFramePr>
          <p:cNvPr id="3" name="Graphique 2"/>
          <p:cNvGraphicFramePr/>
          <p:nvPr/>
        </p:nvGraphicFramePr>
        <p:xfrm>
          <a:off x="1357290" y="1214422"/>
          <a:ext cx="6000792" cy="4429156"/>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2"/>
          </p:nvPr>
        </p:nvSpPr>
        <p:spPr/>
        <p:txBody>
          <a:bodyPr/>
          <a:lstStyle/>
          <a:p>
            <a:fld id="{CF4668DC-857F-487D-BFFA-8C0CA5037977}" type="slidenum">
              <a:rPr lang="fr-BE" smtClean="0"/>
              <a:pPr/>
              <a:t>23</a:t>
            </a:fld>
            <a:endParaRPr lang="fr-BE"/>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142976" y="214290"/>
            <a:ext cx="8229600" cy="1143000"/>
          </a:xfrm>
          <a:prstGeom prst="rect">
            <a:avLst/>
          </a:prstGeom>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300" b="0" i="0" u="none" strike="noStrike" kern="1200" cap="none" spc="0" normalizeH="0" baseline="0" noProof="0" dirty="0" smtClean="0">
                <a:ln>
                  <a:noFill/>
                </a:ln>
                <a:solidFill>
                  <a:srgbClr val="7030A0"/>
                </a:solidFill>
                <a:effectLst>
                  <a:outerShdw blurRad="50000" dist="30000" dir="5400000" algn="tl" rotWithShape="0">
                    <a:srgbClr val="000000">
                      <a:alpha val="30000"/>
                    </a:srgbClr>
                  </a:outerShdw>
                </a:effectLst>
                <a:uLnTx/>
                <a:uFillTx/>
                <a:latin typeface="+mj-lt"/>
                <a:ea typeface="+mj-ea"/>
                <a:cs typeface="+mj-cs"/>
              </a:rPr>
              <a:t>Navigation </a:t>
            </a:r>
            <a:r>
              <a:rPr kumimoji="0" lang="fr-FR" sz="4300" b="0" i="0" u="none" strike="noStrike" kern="1200" cap="none" spc="0" normalizeH="0" baseline="0" noProof="0" dirty="0" smtClean="0">
                <a:ln>
                  <a:noFill/>
                </a:ln>
                <a:solidFill>
                  <a:srgbClr val="7030A0"/>
                </a:solidFill>
                <a:effectLst>
                  <a:outerShdw blurRad="50000" dist="30000" dir="5400000" algn="tl" rotWithShape="0">
                    <a:srgbClr val="000000">
                      <a:alpha val="30000"/>
                    </a:srgbClr>
                  </a:outerShdw>
                </a:effectLst>
                <a:uLnTx/>
                <a:uFillTx/>
                <a:latin typeface="+mj-lt"/>
                <a:ea typeface="+mj-ea"/>
                <a:cs typeface="+mj-cs"/>
              </a:rPr>
              <a:t>sur</a:t>
            </a:r>
            <a:r>
              <a:rPr kumimoji="0" lang="en-US" sz="4300" b="0" i="0" u="none" strike="noStrike" kern="1200" cap="none" spc="0" normalizeH="0" baseline="0" noProof="0" dirty="0" smtClean="0">
                <a:ln>
                  <a:noFill/>
                </a:ln>
                <a:solidFill>
                  <a:srgbClr val="7030A0"/>
                </a:solidFill>
                <a:effectLst>
                  <a:outerShdw blurRad="50000" dist="30000" dir="5400000" algn="tl" rotWithShape="0">
                    <a:srgbClr val="000000">
                      <a:alpha val="30000"/>
                    </a:srgbClr>
                  </a:outerShdw>
                </a:effectLst>
                <a:uLnTx/>
                <a:uFillTx/>
                <a:latin typeface="+mj-lt"/>
                <a:ea typeface="+mj-ea"/>
                <a:cs typeface="+mj-cs"/>
              </a:rPr>
              <a:t> Internet</a:t>
            </a:r>
            <a:endParaRPr kumimoji="0" lang="fr-FR" sz="4300" b="0" i="0" u="none" strike="noStrike" kern="1200" cap="none" spc="0" normalizeH="0" baseline="0" noProof="0" dirty="0">
              <a:ln>
                <a:noFill/>
              </a:ln>
              <a:solidFill>
                <a:srgbClr val="7030A0"/>
              </a:solidFill>
              <a:effectLst>
                <a:outerShdw blurRad="50000" dist="30000" dir="5400000" algn="tl" rotWithShape="0">
                  <a:srgbClr val="000000">
                    <a:alpha val="30000"/>
                  </a:srgbClr>
                </a:outerShdw>
              </a:effectLst>
              <a:uLnTx/>
              <a:uFillTx/>
              <a:latin typeface="+mj-lt"/>
              <a:ea typeface="+mj-ea"/>
              <a:cs typeface="+mj-cs"/>
            </a:endParaRPr>
          </a:p>
        </p:txBody>
      </p:sp>
      <p:graphicFrame>
        <p:nvGraphicFramePr>
          <p:cNvPr id="3" name="Graphique 2"/>
          <p:cNvGraphicFramePr/>
          <p:nvPr/>
        </p:nvGraphicFramePr>
        <p:xfrm>
          <a:off x="1400124" y="1225512"/>
          <a:ext cx="6858048" cy="4786345"/>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2"/>
          </p:nvPr>
        </p:nvSpPr>
        <p:spPr/>
        <p:txBody>
          <a:bodyPr/>
          <a:lstStyle/>
          <a:p>
            <a:fld id="{CF4668DC-857F-487D-BFFA-8C0CA5037977}" type="slidenum">
              <a:rPr lang="fr-BE" smtClean="0"/>
              <a:pPr/>
              <a:t>24</a:t>
            </a:fld>
            <a:endParaRPr lang="fr-BE"/>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142976" y="571480"/>
            <a:ext cx="8229600" cy="1143000"/>
          </a:xfrm>
          <a:prstGeom prst="rect">
            <a:avLst/>
          </a:prstGeom>
        </p:spPr>
        <p:txBody>
          <a:bodyPr>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4300" b="0" i="0" u="none" strike="noStrike" kern="1200" cap="none" spc="0" normalizeH="0" baseline="0" noProof="0" dirty="0" smtClean="0">
                <a:ln>
                  <a:noFill/>
                </a:ln>
                <a:solidFill>
                  <a:srgbClr val="7030A0"/>
                </a:solidFill>
                <a:effectLst>
                  <a:outerShdw blurRad="50000" dist="30000" dir="5400000" algn="tl" rotWithShape="0">
                    <a:srgbClr val="000000">
                      <a:alpha val="30000"/>
                    </a:srgbClr>
                  </a:outerShdw>
                </a:effectLst>
                <a:uLnTx/>
                <a:uFillTx/>
                <a:latin typeface="+mj-lt"/>
                <a:ea typeface="+mj-ea"/>
                <a:cs typeface="+mj-cs"/>
              </a:rPr>
              <a:t>Pourcentage des bénéficiers une formation  en TICE</a:t>
            </a:r>
            <a:endParaRPr kumimoji="0" lang="fr-FR" sz="4300" b="0" i="0" u="none" strike="noStrike" kern="1200" cap="none" spc="0" normalizeH="0" baseline="0" noProof="0" dirty="0">
              <a:ln>
                <a:noFill/>
              </a:ln>
              <a:solidFill>
                <a:srgbClr val="7030A0"/>
              </a:solidFill>
              <a:effectLst>
                <a:outerShdw blurRad="50000" dist="30000" dir="5400000" algn="tl" rotWithShape="0">
                  <a:srgbClr val="000000">
                    <a:alpha val="30000"/>
                  </a:srgbClr>
                </a:outerShdw>
              </a:effectLst>
              <a:uLnTx/>
              <a:uFillTx/>
              <a:latin typeface="+mj-lt"/>
              <a:ea typeface="+mj-ea"/>
              <a:cs typeface="+mj-cs"/>
            </a:endParaRPr>
          </a:p>
        </p:txBody>
      </p:sp>
      <p:graphicFrame>
        <p:nvGraphicFramePr>
          <p:cNvPr id="3" name="Graphique 2"/>
          <p:cNvGraphicFramePr/>
          <p:nvPr/>
        </p:nvGraphicFramePr>
        <p:xfrm>
          <a:off x="985838" y="2033586"/>
          <a:ext cx="8001056" cy="3895743"/>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2"/>
          </p:nvPr>
        </p:nvSpPr>
        <p:spPr/>
        <p:txBody>
          <a:bodyPr/>
          <a:lstStyle/>
          <a:p>
            <a:fld id="{CF4668DC-857F-487D-BFFA-8C0CA5037977}" type="slidenum">
              <a:rPr lang="fr-BE" smtClean="0"/>
              <a:pPr/>
              <a:t>25</a:t>
            </a:fld>
            <a:endParaRPr lang="fr-BE"/>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142976" y="357166"/>
            <a:ext cx="8229600" cy="1143000"/>
          </a:xfrm>
          <a:prstGeom prst="rect">
            <a:avLst/>
          </a:prstGeom>
        </p:spPr>
        <p:txBody>
          <a:bodyPr>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4300" b="1" i="0" u="none" strike="noStrike" kern="1200" cap="none" spc="0" normalizeH="0" baseline="0" noProof="0" dirty="0" smtClean="0">
                <a:ln>
                  <a:noFill/>
                </a:ln>
                <a:solidFill>
                  <a:srgbClr val="7030A0"/>
                </a:solidFill>
                <a:effectLst>
                  <a:outerShdw blurRad="50000" dist="30000" dir="5400000" algn="tl" rotWithShape="0">
                    <a:srgbClr val="000000">
                      <a:alpha val="30000"/>
                    </a:srgbClr>
                  </a:outerShdw>
                </a:effectLst>
                <a:uLnTx/>
                <a:uFillTx/>
                <a:latin typeface="+mj-lt"/>
                <a:ea typeface="+mj-ea"/>
                <a:cs typeface="+mj-cs"/>
              </a:rPr>
              <a:t>Cadre de la formation proposer </a:t>
            </a:r>
            <a:r>
              <a:rPr kumimoji="0" lang="fr-FR"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fr-FR"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endParaRPr kumimoji="0" lang="fr-FR"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graphicFrame>
        <p:nvGraphicFramePr>
          <p:cNvPr id="3" name="Graphique 2"/>
          <p:cNvGraphicFramePr/>
          <p:nvPr/>
        </p:nvGraphicFramePr>
        <p:xfrm>
          <a:off x="1071539" y="1547812"/>
          <a:ext cx="7643866" cy="4667270"/>
        </p:xfrm>
        <a:graphic>
          <a:graphicData uri="http://schemas.openxmlformats.org/drawingml/2006/chart">
            <c:chart xmlns:c="http://schemas.openxmlformats.org/drawingml/2006/chart" xmlns:r="http://schemas.openxmlformats.org/officeDocument/2006/relationships" r:id="rId2"/>
          </a:graphicData>
        </a:graphic>
      </p:graphicFrame>
      <p:sp>
        <p:nvSpPr>
          <p:cNvPr id="4" name="Espace réservé du numéro de diapositive 3"/>
          <p:cNvSpPr>
            <a:spLocks noGrp="1"/>
          </p:cNvSpPr>
          <p:nvPr>
            <p:ph type="sldNum" sz="quarter" idx="12"/>
          </p:nvPr>
        </p:nvSpPr>
        <p:spPr/>
        <p:txBody>
          <a:bodyPr/>
          <a:lstStyle/>
          <a:p>
            <a:fld id="{CF4668DC-857F-487D-BFFA-8C0CA5037977}" type="slidenum">
              <a:rPr lang="fr-BE" smtClean="0"/>
              <a:pPr/>
              <a:t>26</a:t>
            </a:fld>
            <a:endParaRPr lang="fr-BE"/>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71538" y="2714620"/>
            <a:ext cx="7933588" cy="142876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just"/>
            <a:r>
              <a:rPr lang="fr-FR" b="1" dirty="0" smtClean="0"/>
              <a:t>Compétences et approches des enseignants vis-à-vis des TICE</a:t>
            </a:r>
            <a:endParaRPr lang="fr-FR"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27</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1428728" y="857232"/>
            <a:ext cx="7498080" cy="642942"/>
          </a:xfrm>
          <a:prstGeom prst="rect">
            <a:avLst/>
          </a:prstGeom>
        </p:spPr>
        <p:txBody>
          <a:bodyPr>
            <a:normAutofit/>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tabLst/>
              <a:defRPr/>
            </a:pPr>
            <a:r>
              <a:rPr lang="fr-FR" sz="2400" b="1" dirty="0" smtClean="0">
                <a:solidFill>
                  <a:srgbClr val="7030A0"/>
                </a:solidFill>
              </a:rPr>
              <a:t>1. </a:t>
            </a:r>
            <a:r>
              <a:rPr kumimoji="0" lang="fr-FR" sz="2400" b="1" i="0" u="none" strike="noStrike" kern="1200" cap="none" spc="0" normalizeH="0" baseline="0" noProof="0" dirty="0" smtClean="0">
                <a:ln>
                  <a:noFill/>
                </a:ln>
                <a:solidFill>
                  <a:srgbClr val="7030A0"/>
                </a:solidFill>
                <a:effectLst/>
                <a:uLnTx/>
                <a:uFillTx/>
                <a:latin typeface="+mn-lt"/>
                <a:ea typeface="+mn-ea"/>
                <a:cs typeface="+mn-cs"/>
              </a:rPr>
              <a:t>Le degré d’utilisation des outils pédagogiques</a:t>
            </a: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fr-FR" sz="3200" b="0" i="0" u="none" strike="noStrike" kern="1200" cap="none" spc="0" normalizeH="0" baseline="0" noProof="0" dirty="0">
              <a:ln>
                <a:noFill/>
              </a:ln>
              <a:solidFill>
                <a:srgbClr val="7030A0"/>
              </a:solidFill>
              <a:effectLst/>
              <a:uLnTx/>
              <a:uFillTx/>
              <a:latin typeface="+mn-lt"/>
              <a:ea typeface="+mn-ea"/>
              <a:cs typeface="+mn-cs"/>
            </a:endParaRPr>
          </a:p>
        </p:txBody>
      </p:sp>
      <p:graphicFrame>
        <p:nvGraphicFramePr>
          <p:cNvPr id="5" name="Graphique 4"/>
          <p:cNvGraphicFramePr/>
          <p:nvPr/>
        </p:nvGraphicFramePr>
        <p:xfrm>
          <a:off x="1428728" y="1857364"/>
          <a:ext cx="7143800" cy="4143404"/>
        </p:xfrm>
        <a:graphic>
          <a:graphicData uri="http://schemas.openxmlformats.org/drawingml/2006/chart">
            <c:chart xmlns:c="http://schemas.openxmlformats.org/drawingml/2006/chart" xmlns:r="http://schemas.openxmlformats.org/officeDocument/2006/relationships" r:id="rId2"/>
          </a:graphicData>
        </a:graphic>
      </p:graphicFrame>
      <p:sp>
        <p:nvSpPr>
          <p:cNvPr id="6" name="Espace réservé du numéro de diapositive 5"/>
          <p:cNvSpPr>
            <a:spLocks noGrp="1"/>
          </p:cNvSpPr>
          <p:nvPr>
            <p:ph type="sldNum" sz="quarter" idx="12"/>
          </p:nvPr>
        </p:nvSpPr>
        <p:spPr/>
        <p:txBody>
          <a:bodyPr/>
          <a:lstStyle/>
          <a:p>
            <a:fld id="{CF4668DC-857F-487D-BFFA-8C0CA5037977}" type="slidenum">
              <a:rPr lang="fr-BE" smtClean="0"/>
              <a:pPr/>
              <a:t>28</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1000" fill="hold"/>
                                        <p:tgtEl>
                                          <p:spTgt spid="5"/>
                                        </p:tgtEl>
                                        <p:attrNameLst>
                                          <p:attrName>ppt_w</p:attrName>
                                        </p:attrNameLst>
                                      </p:cBhvr>
                                      <p:tavLst>
                                        <p:tav tm="0">
                                          <p:val>
                                            <p:fltVal val="0"/>
                                          </p:val>
                                        </p:tav>
                                        <p:tav tm="100000">
                                          <p:val>
                                            <p:strVal val="#ppt_w"/>
                                          </p:val>
                                        </p:tav>
                                      </p:tavLst>
                                    </p:anim>
                                    <p:anim calcmode="lin" valueType="num">
                                      <p:cBhvr>
                                        <p:cTn id="18" dur="1000" fill="hold"/>
                                        <p:tgtEl>
                                          <p:spTgt spid="5"/>
                                        </p:tgtEl>
                                        <p:attrNameLst>
                                          <p:attrName>ppt_h</p:attrName>
                                        </p:attrNameLst>
                                      </p:cBhvr>
                                      <p:tavLst>
                                        <p:tav tm="0">
                                          <p:val>
                                            <p:fltVal val="0"/>
                                          </p:val>
                                        </p:tav>
                                        <p:tav tm="100000">
                                          <p:val>
                                            <p:strVal val="#ppt_h"/>
                                          </p:val>
                                        </p:tav>
                                      </p:tavLst>
                                    </p:anim>
                                    <p:anim calcmode="lin" valueType="num">
                                      <p:cBhvr>
                                        <p:cTn id="1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5"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728" y="214290"/>
            <a:ext cx="7498080" cy="785818"/>
          </a:xfrm>
        </p:spPr>
        <p:txBody>
          <a:bodyPr/>
          <a:lstStyle/>
          <a:p>
            <a:pPr marL="365760" lvl="1" indent="-283464">
              <a:spcBef>
                <a:spcPts val="600"/>
              </a:spcBef>
              <a:buSzPct val="80000"/>
              <a:buNone/>
            </a:pPr>
            <a:r>
              <a:rPr lang="fr-FR" b="1" dirty="0" smtClean="0">
                <a:solidFill>
                  <a:srgbClr val="7030A0"/>
                </a:solidFill>
              </a:rPr>
              <a:t>2. Le degré de maîtrise des logiciels</a:t>
            </a:r>
          </a:p>
          <a:p>
            <a:pPr>
              <a:buNone/>
            </a:pPr>
            <a:endParaRPr lang="fr-FR" dirty="0"/>
          </a:p>
        </p:txBody>
      </p:sp>
      <p:graphicFrame>
        <p:nvGraphicFramePr>
          <p:cNvPr id="4" name="Graphique 3"/>
          <p:cNvGraphicFramePr/>
          <p:nvPr/>
        </p:nvGraphicFramePr>
        <p:xfrm>
          <a:off x="1285852" y="785794"/>
          <a:ext cx="7358114" cy="4357718"/>
        </p:xfrm>
        <a:graphic>
          <a:graphicData uri="http://schemas.openxmlformats.org/drawingml/2006/chart">
            <c:chart xmlns:c="http://schemas.openxmlformats.org/drawingml/2006/chart" xmlns:r="http://schemas.openxmlformats.org/officeDocument/2006/relationships" r:id="rId2"/>
          </a:graphicData>
        </a:graphic>
      </p:graphicFrame>
      <p:sp>
        <p:nvSpPr>
          <p:cNvPr id="5" name="ZoneTexte 4"/>
          <p:cNvSpPr txBox="1"/>
          <p:nvPr/>
        </p:nvSpPr>
        <p:spPr>
          <a:xfrm>
            <a:off x="1214414" y="5357826"/>
            <a:ext cx="7715272" cy="1107996"/>
          </a:xfrm>
          <a:prstGeom prst="rect">
            <a:avLst/>
          </a:prstGeom>
          <a:noFill/>
        </p:spPr>
        <p:txBody>
          <a:bodyPr wrap="square" rtlCol="0">
            <a:spAutoFit/>
          </a:bodyPr>
          <a:lstStyle/>
          <a:p>
            <a:pPr algn="just"/>
            <a:r>
              <a:rPr lang="fr-FR" sz="2200" dirty="0" smtClean="0"/>
              <a:t>	Nous pourrons conclure que parmi les problèmes qui handicapent la généralisation d’utilisation des TICE en classe, c’est un manque important d’outil didactique dans les établissements.</a:t>
            </a:r>
            <a:endParaRPr lang="fr-FR" sz="2200"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29</a:t>
            </a:fld>
            <a:endParaRPr lang="fr-B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ppt_w</p:attrName>
                                        </p:attrNameLst>
                                      </p:cBhvr>
                                      <p:tavLst>
                                        <p:tav tm="0">
                                          <p:val>
                                            <p:fltVal val="0"/>
                                          </p:val>
                                        </p:tav>
                                        <p:tav tm="100000">
                                          <p:val>
                                            <p:strVal val="#ppt_w"/>
                                          </p:val>
                                        </p:tav>
                                      </p:tavLst>
                                    </p:anim>
                                    <p:anim calcmode="lin" valueType="num">
                                      <p:cBhvr>
                                        <p:cTn id="18" dur="1000" fill="hold"/>
                                        <p:tgtEl>
                                          <p:spTgt spid="4"/>
                                        </p:tgtEl>
                                        <p:attrNameLst>
                                          <p:attrName>ppt_h</p:attrName>
                                        </p:attrNameLst>
                                      </p:cBhvr>
                                      <p:tavLst>
                                        <p:tav tm="0">
                                          <p:val>
                                            <p:fltVal val="0"/>
                                          </p:val>
                                        </p:tav>
                                        <p:tav tm="100000">
                                          <p:val>
                                            <p:strVal val="#ppt_h"/>
                                          </p:val>
                                        </p:tav>
                                      </p:tavLst>
                                    </p:anim>
                                    <p:anim calcmode="lin" valueType="num">
                                      <p:cBhvr>
                                        <p:cTn id="1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checkerboard(across)">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357554" y="214290"/>
            <a:ext cx="2928958" cy="954010"/>
          </a:xfrm>
          <a:prstGeom prst="rect">
            <a:avLst/>
          </a:prstGeom>
          <a:noFill/>
          <a:ln w="9525">
            <a:noFill/>
            <a:miter lim="800000"/>
            <a:headEnd/>
            <a:tailEnd/>
          </a:ln>
          <a:effectLst/>
        </p:spPr>
        <p:txBody>
          <a:bodyPr vert="horz" wrap="square" lIns="91440" tIns="304704"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400" b="1" u="sng" dirty="0" smtClean="0">
                <a:solidFill>
                  <a:srgbClr val="0070C0"/>
                </a:solidFill>
                <a:latin typeface="Cambria" pitchFamily="18" charset="0"/>
                <a:ea typeface="Times New Roman" pitchFamily="18" charset="0"/>
                <a:cs typeface="Times New Roman" pitchFamily="18" charset="0"/>
              </a:rPr>
              <a:t>Introduction</a:t>
            </a:r>
            <a:endParaRPr kumimoji="0" lang="fr-FR" sz="2400" b="1" i="0" u="none" strike="noStrike" cap="none" normalizeH="0" baseline="0" dirty="0" smtClean="0">
              <a:ln>
                <a:noFill/>
              </a:ln>
              <a:solidFill>
                <a:srgbClr val="365F91"/>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1071538" y="1214422"/>
            <a:ext cx="7929618" cy="3970318"/>
          </a:xfrm>
          <a:prstGeom prst="rect">
            <a:avLst/>
          </a:prstGeom>
        </p:spPr>
        <p:txBody>
          <a:bodyPr wrap="square">
            <a:spAutoFit/>
          </a:bodyPr>
          <a:lstStyle/>
          <a:p>
            <a:pPr algn="just"/>
            <a:r>
              <a:rPr lang="fr-FR" sz="2800" dirty="0">
                <a:solidFill>
                  <a:schemeClr val="tx2">
                    <a:lumMod val="75000"/>
                  </a:schemeClr>
                </a:solidFill>
              </a:rPr>
              <a:t>Traitant l'intégration des TICE dans le système éducatif au Maroc, ce projet de recherche pédagogique qui s’intitule « Impact de l’Intégration des Nouvelles Technologique sur l’acte pédagogique » a pour objectif de rendre compte de l'ensemble des facteurs favorables et défavorables, des contraintes et des ressources humaines et matérielles qui influencent le processus d'une généralisation effective des technologies éducatives.</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a:t>
            </a:fld>
            <a:endParaRPr lang="fr-BE"/>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728" y="428604"/>
            <a:ext cx="7498080" cy="714380"/>
          </a:xfrm>
        </p:spPr>
        <p:txBody>
          <a:bodyPr/>
          <a:lstStyle/>
          <a:p>
            <a:pPr marL="365760" lvl="1" indent="-283464">
              <a:spcBef>
                <a:spcPts val="600"/>
              </a:spcBef>
              <a:buSzPct val="80000"/>
              <a:buNone/>
            </a:pPr>
            <a:r>
              <a:rPr lang="fr-FR" b="1" dirty="0" smtClean="0">
                <a:solidFill>
                  <a:srgbClr val="7030A0"/>
                </a:solidFill>
              </a:rPr>
              <a:t>3. Salles  Multimédias</a:t>
            </a:r>
          </a:p>
          <a:p>
            <a:pPr>
              <a:buNone/>
            </a:pPr>
            <a:endParaRPr lang="fr-FR" dirty="0"/>
          </a:p>
        </p:txBody>
      </p:sp>
      <p:graphicFrame>
        <p:nvGraphicFramePr>
          <p:cNvPr id="4" name="Graphique 3"/>
          <p:cNvGraphicFramePr/>
          <p:nvPr/>
        </p:nvGraphicFramePr>
        <p:xfrm>
          <a:off x="1857356" y="1285860"/>
          <a:ext cx="5701104" cy="4572032"/>
        </p:xfrm>
        <a:graphic>
          <a:graphicData uri="http://schemas.openxmlformats.org/drawingml/2006/chart">
            <c:chart xmlns:c="http://schemas.openxmlformats.org/drawingml/2006/chart" xmlns:r="http://schemas.openxmlformats.org/officeDocument/2006/relationships" r:id="rId2"/>
          </a:graphicData>
        </a:graphic>
      </p:graphicFrame>
      <p:sp>
        <p:nvSpPr>
          <p:cNvPr id="5" name="Espace réservé du numéro de diapositive 4"/>
          <p:cNvSpPr>
            <a:spLocks noGrp="1"/>
          </p:cNvSpPr>
          <p:nvPr>
            <p:ph type="sldNum" sz="quarter" idx="12"/>
          </p:nvPr>
        </p:nvSpPr>
        <p:spPr/>
        <p:txBody>
          <a:bodyPr/>
          <a:lstStyle/>
          <a:p>
            <a:fld id="{CF4668DC-857F-487D-BFFA-8C0CA5037977}" type="slidenum">
              <a:rPr lang="fr-BE" smtClean="0"/>
              <a:pPr/>
              <a:t>30</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ppt_w</p:attrName>
                                        </p:attrNameLst>
                                      </p:cBhvr>
                                      <p:tavLst>
                                        <p:tav tm="0">
                                          <p:val>
                                            <p:fltVal val="0"/>
                                          </p:val>
                                        </p:tav>
                                        <p:tav tm="100000">
                                          <p:val>
                                            <p:strVal val="#ppt_w"/>
                                          </p:val>
                                        </p:tav>
                                      </p:tavLst>
                                    </p:anim>
                                    <p:anim calcmode="lin" valueType="num">
                                      <p:cBhvr>
                                        <p:cTn id="18" dur="1000" fill="hold"/>
                                        <p:tgtEl>
                                          <p:spTgt spid="4"/>
                                        </p:tgtEl>
                                        <p:attrNameLst>
                                          <p:attrName>ppt_h</p:attrName>
                                        </p:attrNameLst>
                                      </p:cBhvr>
                                      <p:tavLst>
                                        <p:tav tm="0">
                                          <p:val>
                                            <p:fltVal val="0"/>
                                          </p:val>
                                        </p:tav>
                                        <p:tav tm="100000">
                                          <p:val>
                                            <p:strVal val="#ppt_h"/>
                                          </p:val>
                                        </p:tav>
                                      </p:tavLst>
                                    </p:anim>
                                    <p:anim calcmode="lin" valueType="num">
                                      <p:cBhvr>
                                        <p:cTn id="19"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5852" y="571480"/>
            <a:ext cx="7498080" cy="766754"/>
          </a:xfrm>
        </p:spPr>
        <p:txBody>
          <a:bodyPr/>
          <a:lstStyle/>
          <a:p>
            <a:pPr marL="365760" lvl="1" indent="-283464">
              <a:spcBef>
                <a:spcPts val="600"/>
              </a:spcBef>
              <a:buSzPct val="80000"/>
              <a:buNone/>
            </a:pPr>
            <a:r>
              <a:rPr lang="fr-FR" b="1" dirty="0" smtClean="0">
                <a:solidFill>
                  <a:srgbClr val="7030A0"/>
                </a:solidFill>
              </a:rPr>
              <a:t>4. L'utilisation des TICE en classe</a:t>
            </a:r>
          </a:p>
          <a:p>
            <a:endParaRPr lang="fr-FR" dirty="0"/>
          </a:p>
        </p:txBody>
      </p:sp>
      <p:pic>
        <p:nvPicPr>
          <p:cNvPr id="1026" name="Picture 2"/>
          <p:cNvPicPr>
            <a:picLocks noChangeAspect="1" noChangeArrowheads="1"/>
          </p:cNvPicPr>
          <p:nvPr/>
        </p:nvPicPr>
        <p:blipFill>
          <a:blip r:embed="rId2"/>
          <a:srcRect/>
          <a:stretch>
            <a:fillRect/>
          </a:stretch>
        </p:blipFill>
        <p:spPr bwMode="auto">
          <a:xfrm>
            <a:off x="2000232" y="1357298"/>
            <a:ext cx="6196040" cy="3722672"/>
          </a:xfrm>
          <a:prstGeom prst="rect">
            <a:avLst/>
          </a:prstGeom>
          <a:noFill/>
          <a:ln w="9525">
            <a:noFill/>
            <a:miter lim="800000"/>
            <a:headEnd/>
            <a:tailEnd/>
          </a:ln>
          <a:effectLst/>
        </p:spPr>
      </p:pic>
      <p:sp>
        <p:nvSpPr>
          <p:cNvPr id="4" name="Espace réservé du numéro de diapositive 3"/>
          <p:cNvSpPr>
            <a:spLocks noGrp="1"/>
          </p:cNvSpPr>
          <p:nvPr>
            <p:ph type="sldNum" sz="quarter" idx="12"/>
          </p:nvPr>
        </p:nvSpPr>
        <p:spPr/>
        <p:txBody>
          <a:bodyPr/>
          <a:lstStyle/>
          <a:p>
            <a:fld id="{CF4668DC-857F-487D-BFFA-8C0CA5037977}" type="slidenum">
              <a:rPr lang="fr-BE" smtClean="0"/>
              <a:pPr/>
              <a:t>31</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 calcmode="lin" valueType="num">
                                      <p:cBhvr>
                                        <p:cTn id="17" dur="1000" fill="hold"/>
                                        <p:tgtEl>
                                          <p:spTgt spid="1026"/>
                                        </p:tgtEl>
                                        <p:attrNameLst>
                                          <p:attrName>ppt_w</p:attrName>
                                        </p:attrNameLst>
                                      </p:cBhvr>
                                      <p:tavLst>
                                        <p:tav tm="0">
                                          <p:val>
                                            <p:fltVal val="0"/>
                                          </p:val>
                                        </p:tav>
                                        <p:tav tm="100000">
                                          <p:val>
                                            <p:strVal val="#ppt_w"/>
                                          </p:val>
                                        </p:tav>
                                      </p:tavLst>
                                    </p:anim>
                                    <p:anim calcmode="lin" valueType="num">
                                      <p:cBhvr>
                                        <p:cTn id="18" dur="1000" fill="hold"/>
                                        <p:tgtEl>
                                          <p:spTgt spid="1026"/>
                                        </p:tgtEl>
                                        <p:attrNameLst>
                                          <p:attrName>ppt_h</p:attrName>
                                        </p:attrNameLst>
                                      </p:cBhvr>
                                      <p:tavLst>
                                        <p:tav tm="0">
                                          <p:val>
                                            <p:fltVal val="0"/>
                                          </p:val>
                                        </p:tav>
                                        <p:tav tm="100000">
                                          <p:val>
                                            <p:strVal val="#ppt_h"/>
                                          </p:val>
                                        </p:tav>
                                      </p:tavLst>
                                    </p:anim>
                                    <p:anim calcmode="lin" valueType="num">
                                      <p:cBhvr>
                                        <p:cTn id="19" dur="1000" fill="hold"/>
                                        <p:tgtEl>
                                          <p:spTgt spid="1026"/>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102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728" y="285728"/>
            <a:ext cx="7498080" cy="714380"/>
          </a:xfrm>
        </p:spPr>
        <p:txBody>
          <a:bodyPr/>
          <a:lstStyle/>
          <a:p>
            <a:pPr marL="365760" lvl="1" indent="-283464">
              <a:spcBef>
                <a:spcPts val="600"/>
              </a:spcBef>
              <a:buSzPct val="80000"/>
              <a:buNone/>
            </a:pPr>
            <a:r>
              <a:rPr lang="en-US" b="1" dirty="0" smtClean="0">
                <a:solidFill>
                  <a:srgbClr val="7030A0"/>
                </a:solidFill>
              </a:rPr>
              <a:t>5. Elves </a:t>
            </a:r>
            <a:r>
              <a:rPr lang="en-US" b="1" dirty="0" err="1" smtClean="0">
                <a:solidFill>
                  <a:srgbClr val="7030A0"/>
                </a:solidFill>
              </a:rPr>
              <a:t>utilisant</a:t>
            </a:r>
            <a:r>
              <a:rPr lang="en-US" b="1" dirty="0" smtClean="0">
                <a:solidFill>
                  <a:srgbClr val="7030A0"/>
                </a:solidFill>
              </a:rPr>
              <a:t> les TICE</a:t>
            </a:r>
            <a:endParaRPr lang="fr-FR" b="1" dirty="0" smtClean="0">
              <a:solidFill>
                <a:srgbClr val="7030A0"/>
              </a:solidFill>
            </a:endParaRPr>
          </a:p>
          <a:p>
            <a:endParaRPr lang="fr-FR" dirty="0"/>
          </a:p>
        </p:txBody>
      </p:sp>
      <p:pic>
        <p:nvPicPr>
          <p:cNvPr id="2050" name="Picture 2"/>
          <p:cNvPicPr>
            <a:picLocks noChangeAspect="1" noChangeArrowheads="1"/>
          </p:cNvPicPr>
          <p:nvPr/>
        </p:nvPicPr>
        <p:blipFill>
          <a:blip r:embed="rId2"/>
          <a:srcRect/>
          <a:stretch>
            <a:fillRect/>
          </a:stretch>
        </p:blipFill>
        <p:spPr bwMode="auto">
          <a:xfrm>
            <a:off x="1857356" y="1214422"/>
            <a:ext cx="6595465" cy="4071966"/>
          </a:xfrm>
          <a:prstGeom prst="rect">
            <a:avLst/>
          </a:prstGeom>
          <a:noFill/>
          <a:ln w="9525">
            <a:noFill/>
            <a:miter lim="800000"/>
            <a:headEnd/>
            <a:tailEnd/>
          </a:ln>
          <a:effectLst/>
        </p:spPr>
      </p:pic>
      <p:sp>
        <p:nvSpPr>
          <p:cNvPr id="4" name="Espace réservé du numéro de diapositive 3"/>
          <p:cNvSpPr>
            <a:spLocks noGrp="1"/>
          </p:cNvSpPr>
          <p:nvPr>
            <p:ph type="sldNum" sz="quarter" idx="12"/>
          </p:nvPr>
        </p:nvSpPr>
        <p:spPr/>
        <p:txBody>
          <a:bodyPr/>
          <a:lstStyle/>
          <a:p>
            <a:fld id="{CF4668DC-857F-487D-BFFA-8C0CA5037977}" type="slidenum">
              <a:rPr lang="fr-BE" smtClean="0"/>
              <a:pPr/>
              <a:t>32</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nodeType="clickEffect">
                                  <p:stCondLst>
                                    <p:cond delay="0"/>
                                  </p:stCondLst>
                                  <p:childTnLst>
                                    <p:set>
                                      <p:cBhvr>
                                        <p:cTn id="16" dur="1" fill="hold">
                                          <p:stCondLst>
                                            <p:cond delay="0"/>
                                          </p:stCondLst>
                                        </p:cTn>
                                        <p:tgtEl>
                                          <p:spTgt spid="2050"/>
                                        </p:tgtEl>
                                        <p:attrNameLst>
                                          <p:attrName>style.visibility</p:attrName>
                                        </p:attrNameLst>
                                      </p:cBhvr>
                                      <p:to>
                                        <p:strVal val="visible"/>
                                      </p:to>
                                    </p:set>
                                    <p:anim calcmode="lin" valueType="num">
                                      <p:cBhvr>
                                        <p:cTn id="17" dur="1000" fill="hold"/>
                                        <p:tgtEl>
                                          <p:spTgt spid="2050"/>
                                        </p:tgtEl>
                                        <p:attrNameLst>
                                          <p:attrName>ppt_w</p:attrName>
                                        </p:attrNameLst>
                                      </p:cBhvr>
                                      <p:tavLst>
                                        <p:tav tm="0">
                                          <p:val>
                                            <p:fltVal val="0"/>
                                          </p:val>
                                        </p:tav>
                                        <p:tav tm="100000">
                                          <p:val>
                                            <p:strVal val="#ppt_w"/>
                                          </p:val>
                                        </p:tav>
                                      </p:tavLst>
                                    </p:anim>
                                    <p:anim calcmode="lin" valueType="num">
                                      <p:cBhvr>
                                        <p:cTn id="18" dur="1000" fill="hold"/>
                                        <p:tgtEl>
                                          <p:spTgt spid="2050"/>
                                        </p:tgtEl>
                                        <p:attrNameLst>
                                          <p:attrName>ppt_h</p:attrName>
                                        </p:attrNameLst>
                                      </p:cBhvr>
                                      <p:tavLst>
                                        <p:tav tm="0">
                                          <p:val>
                                            <p:fltVal val="0"/>
                                          </p:val>
                                        </p:tav>
                                        <p:tav tm="100000">
                                          <p:val>
                                            <p:strVal val="#ppt_h"/>
                                          </p:val>
                                        </p:tav>
                                      </p:tavLst>
                                    </p:anim>
                                    <p:anim calcmode="lin" valueType="num">
                                      <p:cBhvr>
                                        <p:cTn id="19" dur="1000" fill="hold"/>
                                        <p:tgtEl>
                                          <p:spTgt spid="2050"/>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205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57290" y="285728"/>
            <a:ext cx="7498080" cy="1071570"/>
          </a:xfrm>
        </p:spPr>
        <p:txBody>
          <a:bodyPr/>
          <a:lstStyle/>
          <a:p>
            <a:pPr marL="365760" lvl="1" indent="-283464">
              <a:spcBef>
                <a:spcPts val="600"/>
              </a:spcBef>
              <a:buSzPct val="80000"/>
              <a:buNone/>
            </a:pPr>
            <a:r>
              <a:rPr lang="fr-FR" b="1" dirty="0" smtClean="0">
                <a:solidFill>
                  <a:srgbClr val="7030A0"/>
                </a:solidFill>
              </a:rPr>
              <a:t>6. Influence d’utilisation des TICE sur les élèves</a:t>
            </a:r>
          </a:p>
          <a:p>
            <a:endParaRPr lang="fr-FR" dirty="0"/>
          </a:p>
        </p:txBody>
      </p:sp>
      <p:pic>
        <p:nvPicPr>
          <p:cNvPr id="3074" name="Picture 2"/>
          <p:cNvPicPr>
            <a:picLocks noChangeAspect="1" noChangeArrowheads="1"/>
          </p:cNvPicPr>
          <p:nvPr/>
        </p:nvPicPr>
        <p:blipFill>
          <a:blip r:embed="rId2"/>
          <a:srcRect/>
          <a:stretch>
            <a:fillRect/>
          </a:stretch>
        </p:blipFill>
        <p:spPr bwMode="auto">
          <a:xfrm>
            <a:off x="2038734" y="1714488"/>
            <a:ext cx="6105166" cy="3700478"/>
          </a:xfrm>
          <a:prstGeom prst="rect">
            <a:avLst/>
          </a:prstGeom>
          <a:noFill/>
          <a:ln w="9525">
            <a:noFill/>
            <a:miter lim="800000"/>
            <a:headEnd/>
            <a:tailEnd/>
          </a:ln>
          <a:effectLst/>
        </p:spPr>
      </p:pic>
      <p:sp>
        <p:nvSpPr>
          <p:cNvPr id="4" name="Espace réservé du numéro de diapositive 3"/>
          <p:cNvSpPr>
            <a:spLocks noGrp="1"/>
          </p:cNvSpPr>
          <p:nvPr>
            <p:ph type="sldNum" sz="quarter" idx="12"/>
          </p:nvPr>
        </p:nvSpPr>
        <p:spPr/>
        <p:txBody>
          <a:bodyPr/>
          <a:lstStyle/>
          <a:p>
            <a:fld id="{CF4668DC-857F-487D-BFFA-8C0CA5037977}" type="slidenum">
              <a:rPr lang="fr-BE" smtClean="0"/>
              <a:pPr/>
              <a:t>33</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nodeType="clickEffect">
                                  <p:stCondLst>
                                    <p:cond delay="0"/>
                                  </p:stCondLst>
                                  <p:childTnLst>
                                    <p:set>
                                      <p:cBhvr>
                                        <p:cTn id="16" dur="1" fill="hold">
                                          <p:stCondLst>
                                            <p:cond delay="0"/>
                                          </p:stCondLst>
                                        </p:cTn>
                                        <p:tgtEl>
                                          <p:spTgt spid="3074"/>
                                        </p:tgtEl>
                                        <p:attrNameLst>
                                          <p:attrName>style.visibility</p:attrName>
                                        </p:attrNameLst>
                                      </p:cBhvr>
                                      <p:to>
                                        <p:strVal val="visible"/>
                                      </p:to>
                                    </p:set>
                                    <p:anim calcmode="lin" valueType="num">
                                      <p:cBhvr>
                                        <p:cTn id="17" dur="1000" fill="hold"/>
                                        <p:tgtEl>
                                          <p:spTgt spid="3074"/>
                                        </p:tgtEl>
                                        <p:attrNameLst>
                                          <p:attrName>ppt_w</p:attrName>
                                        </p:attrNameLst>
                                      </p:cBhvr>
                                      <p:tavLst>
                                        <p:tav tm="0">
                                          <p:val>
                                            <p:fltVal val="0"/>
                                          </p:val>
                                        </p:tav>
                                        <p:tav tm="100000">
                                          <p:val>
                                            <p:strVal val="#ppt_w"/>
                                          </p:val>
                                        </p:tav>
                                      </p:tavLst>
                                    </p:anim>
                                    <p:anim calcmode="lin" valueType="num">
                                      <p:cBhvr>
                                        <p:cTn id="18" dur="1000" fill="hold"/>
                                        <p:tgtEl>
                                          <p:spTgt spid="3074"/>
                                        </p:tgtEl>
                                        <p:attrNameLst>
                                          <p:attrName>ppt_h</p:attrName>
                                        </p:attrNameLst>
                                      </p:cBhvr>
                                      <p:tavLst>
                                        <p:tav tm="0">
                                          <p:val>
                                            <p:fltVal val="0"/>
                                          </p:val>
                                        </p:tav>
                                        <p:tav tm="100000">
                                          <p:val>
                                            <p:strVal val="#ppt_h"/>
                                          </p:val>
                                        </p:tav>
                                      </p:tavLst>
                                    </p:anim>
                                    <p:anim calcmode="lin" valueType="num">
                                      <p:cBhvr>
                                        <p:cTn id="19" dur="1000" fill="hold"/>
                                        <p:tgtEl>
                                          <p:spTgt spid="3074"/>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307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39006" y="2357430"/>
            <a:ext cx="7790712" cy="1714512"/>
          </a:xfrm>
        </p:spPr>
        <p:style>
          <a:lnRef idx="1">
            <a:schemeClr val="accent1"/>
          </a:lnRef>
          <a:fillRef idx="2">
            <a:schemeClr val="accent1"/>
          </a:fillRef>
          <a:effectRef idx="1">
            <a:schemeClr val="accent1"/>
          </a:effectRef>
          <a:fontRef idx="minor">
            <a:schemeClr val="dk1"/>
          </a:fontRef>
        </p:style>
        <p:txBody>
          <a:bodyPr>
            <a:normAutofit fontScale="90000"/>
          </a:bodyPr>
          <a:lstStyle/>
          <a:p>
            <a:pPr lvl="0"/>
            <a:r>
              <a:rPr lang="fr-FR" b="1" dirty="0" smtClean="0"/>
              <a:t>Conception des enseignants via  utilisation des TICE à distance</a:t>
            </a:r>
            <a:br>
              <a:rPr lang="fr-FR" b="1" dirty="0" smtClean="0"/>
            </a:br>
            <a:endParaRPr lang="fr-FR"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34</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5852" y="214290"/>
            <a:ext cx="7498080" cy="714380"/>
          </a:xfrm>
        </p:spPr>
        <p:txBody>
          <a:bodyPr/>
          <a:lstStyle/>
          <a:p>
            <a:pPr marL="365760" lvl="1" indent="-283464">
              <a:spcBef>
                <a:spcPts val="600"/>
              </a:spcBef>
              <a:buSzPct val="80000"/>
              <a:buNone/>
            </a:pPr>
            <a:r>
              <a:rPr lang="fr-FR" b="1" dirty="0" smtClean="0">
                <a:solidFill>
                  <a:srgbClr val="7030A0"/>
                </a:solidFill>
              </a:rPr>
              <a:t>1. Formation à distance</a:t>
            </a:r>
          </a:p>
          <a:p>
            <a:endParaRPr lang="fr-FR" dirty="0"/>
          </a:p>
        </p:txBody>
      </p:sp>
      <p:graphicFrame>
        <p:nvGraphicFramePr>
          <p:cNvPr id="6" name="Espace réservé du contenu 3"/>
          <p:cNvGraphicFramePr>
            <a:graphicFrameLocks/>
          </p:cNvGraphicFramePr>
          <p:nvPr/>
        </p:nvGraphicFramePr>
        <p:xfrm>
          <a:off x="5715008" y="2714620"/>
          <a:ext cx="3211483" cy="41433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Graphique 6"/>
          <p:cNvGraphicFramePr/>
          <p:nvPr/>
        </p:nvGraphicFramePr>
        <p:xfrm>
          <a:off x="1142976" y="2786058"/>
          <a:ext cx="4572000" cy="3786214"/>
        </p:xfrm>
        <a:graphic>
          <a:graphicData uri="http://schemas.openxmlformats.org/drawingml/2006/chart">
            <c:chart xmlns:c="http://schemas.openxmlformats.org/drawingml/2006/chart" xmlns:r="http://schemas.openxmlformats.org/officeDocument/2006/relationships" r:id="rId3"/>
          </a:graphicData>
        </a:graphic>
      </p:graphicFrame>
      <p:sp>
        <p:nvSpPr>
          <p:cNvPr id="9" name="ZoneTexte 8"/>
          <p:cNvSpPr txBox="1"/>
          <p:nvPr/>
        </p:nvSpPr>
        <p:spPr>
          <a:xfrm>
            <a:off x="1428728" y="928670"/>
            <a:ext cx="7358114" cy="1723549"/>
          </a:xfrm>
          <a:prstGeom prst="rect">
            <a:avLst/>
          </a:prstGeom>
          <a:noFill/>
        </p:spPr>
        <p:txBody>
          <a:bodyPr wrap="square" rtlCol="0">
            <a:spAutoFit/>
          </a:bodyPr>
          <a:lstStyle/>
          <a:p>
            <a:pPr algn="just"/>
            <a:r>
              <a:rPr lang="fr-FR" dirty="0" smtClean="0"/>
              <a:t>	</a:t>
            </a:r>
            <a:r>
              <a:rPr lang="fr-FR" sz="2200" dirty="0" smtClean="0">
                <a:solidFill>
                  <a:srgbClr val="00B0F0"/>
                </a:solidFill>
              </a:rPr>
              <a:t>La formation à distance est un formation comportant un ensemble de moyens organisés pour atteindre les objectifs d'un cours ou d'un programme. Ce dispositif permet à une personne d'apprendre de façon relativement autonome.</a:t>
            </a:r>
          </a:p>
          <a:p>
            <a:pPr algn="just"/>
            <a:endParaRPr lang="fr-FR" dirty="0"/>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pPr/>
              <a:t>35</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800" decel="100000"/>
                                        <p:tgtEl>
                                          <p:spTgt spid="9"/>
                                        </p:tgtEl>
                                      </p:cBhvr>
                                    </p:animEffect>
                                    <p:anim calcmode="lin" valueType="num">
                                      <p:cBhvr>
                                        <p:cTn id="18" dur="800" decel="100000" fill="hold"/>
                                        <p:tgtEl>
                                          <p:spTgt spid="9"/>
                                        </p:tgtEl>
                                        <p:attrNameLst>
                                          <p:attrName>style.rotation</p:attrName>
                                        </p:attrNameLst>
                                      </p:cBhvr>
                                      <p:tavLst>
                                        <p:tav tm="0">
                                          <p:val>
                                            <p:fltVal val="-90"/>
                                          </p:val>
                                        </p:tav>
                                        <p:tav tm="100000">
                                          <p:val>
                                            <p:fltVal val="0"/>
                                          </p:val>
                                        </p:tav>
                                      </p:tavLst>
                                    </p:anim>
                                    <p:anim calcmode="lin" valueType="num">
                                      <p:cBhvr>
                                        <p:cTn id="19" dur="800" decel="100000" fill="hold"/>
                                        <p:tgtEl>
                                          <p:spTgt spid="9"/>
                                        </p:tgtEl>
                                        <p:attrNameLst>
                                          <p:attrName>ppt_x</p:attrName>
                                        </p:attrNameLst>
                                      </p:cBhvr>
                                      <p:tavLst>
                                        <p:tav tm="0">
                                          <p:val>
                                            <p:strVal val="#ppt_x+0.4"/>
                                          </p:val>
                                        </p:tav>
                                        <p:tav tm="100000">
                                          <p:val>
                                            <p:strVal val="#ppt_x-0.05"/>
                                          </p:val>
                                        </p:tav>
                                      </p:tavLst>
                                    </p:anim>
                                    <p:anim calcmode="lin" valueType="num">
                                      <p:cBhvr>
                                        <p:cTn id="20" dur="800" decel="100000" fill="hold"/>
                                        <p:tgtEl>
                                          <p:spTgt spid="9"/>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800" decel="100000"/>
                                        <p:tgtEl>
                                          <p:spTgt spid="7"/>
                                        </p:tgtEl>
                                      </p:cBhvr>
                                    </p:animEffect>
                                    <p:anim calcmode="lin" valueType="num">
                                      <p:cBhvr>
                                        <p:cTn id="28" dur="800" decel="100000" fill="hold"/>
                                        <p:tgtEl>
                                          <p:spTgt spid="7"/>
                                        </p:tgtEl>
                                        <p:attrNameLst>
                                          <p:attrName>style.rotation</p:attrName>
                                        </p:attrNameLst>
                                      </p:cBhvr>
                                      <p:tavLst>
                                        <p:tav tm="0">
                                          <p:val>
                                            <p:fltVal val="-90"/>
                                          </p:val>
                                        </p:tav>
                                        <p:tav tm="100000">
                                          <p:val>
                                            <p:fltVal val="0"/>
                                          </p:val>
                                        </p:tav>
                                      </p:tavLst>
                                    </p:anim>
                                    <p:anim calcmode="lin" valueType="num">
                                      <p:cBhvr>
                                        <p:cTn id="29" dur="800" decel="100000" fill="hold"/>
                                        <p:tgtEl>
                                          <p:spTgt spid="7"/>
                                        </p:tgtEl>
                                        <p:attrNameLst>
                                          <p:attrName>ppt_x</p:attrName>
                                        </p:attrNameLst>
                                      </p:cBhvr>
                                      <p:tavLst>
                                        <p:tav tm="0">
                                          <p:val>
                                            <p:strVal val="#ppt_x+0.4"/>
                                          </p:val>
                                        </p:tav>
                                        <p:tav tm="100000">
                                          <p:val>
                                            <p:strVal val="#ppt_x-0.05"/>
                                          </p:val>
                                        </p:tav>
                                      </p:tavLst>
                                    </p:anim>
                                    <p:anim calcmode="lin" valueType="num">
                                      <p:cBhvr>
                                        <p:cTn id="30" dur="800" decel="100000" fill="hold"/>
                                        <p:tgtEl>
                                          <p:spTgt spid="7"/>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800" decel="100000"/>
                                        <p:tgtEl>
                                          <p:spTgt spid="6"/>
                                        </p:tgtEl>
                                      </p:cBhvr>
                                    </p:animEffect>
                                    <p:anim calcmode="lin" valueType="num">
                                      <p:cBhvr>
                                        <p:cTn id="38" dur="800" decel="100000" fill="hold"/>
                                        <p:tgtEl>
                                          <p:spTgt spid="6"/>
                                        </p:tgtEl>
                                        <p:attrNameLst>
                                          <p:attrName>style.rotation</p:attrName>
                                        </p:attrNameLst>
                                      </p:cBhvr>
                                      <p:tavLst>
                                        <p:tav tm="0">
                                          <p:val>
                                            <p:fltVal val="-90"/>
                                          </p:val>
                                        </p:tav>
                                        <p:tav tm="100000">
                                          <p:val>
                                            <p:fltVal val="0"/>
                                          </p:val>
                                        </p:tav>
                                      </p:tavLst>
                                    </p:anim>
                                    <p:anim calcmode="lin" valueType="num">
                                      <p:cBhvr>
                                        <p:cTn id="39" dur="800" decel="100000" fill="hold"/>
                                        <p:tgtEl>
                                          <p:spTgt spid="6"/>
                                        </p:tgtEl>
                                        <p:attrNameLst>
                                          <p:attrName>ppt_x</p:attrName>
                                        </p:attrNameLst>
                                      </p:cBhvr>
                                      <p:tavLst>
                                        <p:tav tm="0">
                                          <p:val>
                                            <p:strVal val="#ppt_x+0.4"/>
                                          </p:val>
                                        </p:tav>
                                        <p:tav tm="100000">
                                          <p:val>
                                            <p:strVal val="#ppt_x-0.05"/>
                                          </p:val>
                                        </p:tav>
                                      </p:tavLst>
                                    </p:anim>
                                    <p:anim calcmode="lin" valueType="num">
                                      <p:cBhvr>
                                        <p:cTn id="40" dur="800" decel="100000" fill="hold"/>
                                        <p:tgtEl>
                                          <p:spTgt spid="6"/>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6" grpId="0">
        <p:bldAsOne/>
      </p:bldGraphic>
      <p:bldGraphic spid="7" grpId="0">
        <p:bldAsOne/>
      </p:bldGraphic>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1357290" y="500042"/>
            <a:ext cx="7498080" cy="695316"/>
          </a:xfrm>
        </p:spPr>
        <p:txBody>
          <a:bodyPr/>
          <a:lstStyle/>
          <a:p>
            <a:pPr marL="365760" lvl="1" indent="-283464">
              <a:spcBef>
                <a:spcPts val="600"/>
              </a:spcBef>
              <a:buSzPct val="80000"/>
              <a:buNone/>
            </a:pPr>
            <a:r>
              <a:rPr lang="fr-FR" b="1" dirty="0" smtClean="0">
                <a:solidFill>
                  <a:srgbClr val="7030A0"/>
                </a:solidFill>
              </a:rPr>
              <a:t>2. Formation à distance(via Internet).</a:t>
            </a:r>
          </a:p>
          <a:p>
            <a:pPr>
              <a:buNone/>
            </a:pPr>
            <a:endParaRPr lang="fr-FR" dirty="0"/>
          </a:p>
        </p:txBody>
      </p:sp>
      <p:pic>
        <p:nvPicPr>
          <p:cNvPr id="5122" name="Picture 2"/>
          <p:cNvPicPr>
            <a:picLocks noChangeAspect="1" noChangeArrowheads="1"/>
          </p:cNvPicPr>
          <p:nvPr/>
        </p:nvPicPr>
        <p:blipFill>
          <a:blip r:embed="rId2"/>
          <a:srcRect/>
          <a:stretch>
            <a:fillRect/>
          </a:stretch>
        </p:blipFill>
        <p:spPr bwMode="auto">
          <a:xfrm>
            <a:off x="1928794" y="1571612"/>
            <a:ext cx="6237627" cy="3786214"/>
          </a:xfrm>
          <a:prstGeom prst="rect">
            <a:avLst/>
          </a:prstGeom>
          <a:noFill/>
          <a:ln w="9525">
            <a:noFill/>
            <a:miter lim="800000"/>
            <a:headEnd/>
            <a:tailEnd/>
          </a:ln>
          <a:effectLst/>
        </p:spPr>
      </p:pic>
      <p:sp>
        <p:nvSpPr>
          <p:cNvPr id="4" name="Espace réservé du numéro de diapositive 3"/>
          <p:cNvSpPr>
            <a:spLocks noGrp="1"/>
          </p:cNvSpPr>
          <p:nvPr>
            <p:ph type="sldNum" sz="quarter" idx="12"/>
          </p:nvPr>
        </p:nvSpPr>
        <p:spPr/>
        <p:txBody>
          <a:bodyPr/>
          <a:lstStyle/>
          <a:p>
            <a:fld id="{CF4668DC-857F-487D-BFFA-8C0CA5037977}" type="slidenum">
              <a:rPr lang="fr-BE" smtClean="0"/>
              <a:pPr/>
              <a:t>36</a:t>
            </a:fld>
            <a:endParaRPr lang="fr-BE"/>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800" decel="100000"/>
                                        <p:tgtEl>
                                          <p:spTgt spid="5">
                                            <p:txEl>
                                              <p:pRg st="0" end="0"/>
                                            </p:txEl>
                                          </p:spTgt>
                                        </p:tgtEl>
                                      </p:cBhvr>
                                    </p:animEffect>
                                    <p:anim calcmode="lin" valueType="num">
                                      <p:cBhvr>
                                        <p:cTn id="8" dur="800" decel="100000" fill="hold"/>
                                        <p:tgtEl>
                                          <p:spTgt spid="5">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5">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5">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5">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5">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5" presetClass="entr" presetSubtype="0" fill="hold" nodeType="clickEffect">
                                  <p:stCondLst>
                                    <p:cond delay="0"/>
                                  </p:stCondLst>
                                  <p:childTnLst>
                                    <p:set>
                                      <p:cBhvr>
                                        <p:cTn id="16" dur="1" fill="hold">
                                          <p:stCondLst>
                                            <p:cond delay="0"/>
                                          </p:stCondLst>
                                        </p:cTn>
                                        <p:tgtEl>
                                          <p:spTgt spid="5122"/>
                                        </p:tgtEl>
                                        <p:attrNameLst>
                                          <p:attrName>style.visibility</p:attrName>
                                        </p:attrNameLst>
                                      </p:cBhvr>
                                      <p:to>
                                        <p:strVal val="visible"/>
                                      </p:to>
                                    </p:set>
                                    <p:anim calcmode="lin" valueType="num">
                                      <p:cBhvr>
                                        <p:cTn id="17" dur="1000" fill="hold"/>
                                        <p:tgtEl>
                                          <p:spTgt spid="5122"/>
                                        </p:tgtEl>
                                        <p:attrNameLst>
                                          <p:attrName>ppt_w</p:attrName>
                                        </p:attrNameLst>
                                      </p:cBhvr>
                                      <p:tavLst>
                                        <p:tav tm="0">
                                          <p:val>
                                            <p:fltVal val="0"/>
                                          </p:val>
                                        </p:tav>
                                        <p:tav tm="100000">
                                          <p:val>
                                            <p:strVal val="#ppt_w"/>
                                          </p:val>
                                        </p:tav>
                                      </p:tavLst>
                                    </p:anim>
                                    <p:anim calcmode="lin" valueType="num">
                                      <p:cBhvr>
                                        <p:cTn id="18" dur="1000" fill="hold"/>
                                        <p:tgtEl>
                                          <p:spTgt spid="5122"/>
                                        </p:tgtEl>
                                        <p:attrNameLst>
                                          <p:attrName>ppt_h</p:attrName>
                                        </p:attrNameLst>
                                      </p:cBhvr>
                                      <p:tavLst>
                                        <p:tav tm="0">
                                          <p:val>
                                            <p:fltVal val="0"/>
                                          </p:val>
                                        </p:tav>
                                        <p:tav tm="100000">
                                          <p:val>
                                            <p:strVal val="#ppt_h"/>
                                          </p:val>
                                        </p:tav>
                                      </p:tavLst>
                                    </p:anim>
                                    <p:anim calcmode="lin" valueType="num">
                                      <p:cBhvr>
                                        <p:cTn id="19" dur="1000" fill="hold"/>
                                        <p:tgtEl>
                                          <p:spTgt spid="5122"/>
                                        </p:tgtEl>
                                        <p:attrNameLst>
                                          <p:attrName>ppt_x</p:attrName>
                                        </p:attrNameLst>
                                      </p:cBhvr>
                                      <p:tavLst>
                                        <p:tav tm="0" fmla="#ppt_x+(cos(-2*pi*(1-$))*-#ppt_x-sin(-2*pi*(1-$))*(1-#ppt_y))*(1-$)">
                                          <p:val>
                                            <p:fltVal val="0"/>
                                          </p:val>
                                        </p:tav>
                                        <p:tav tm="100000">
                                          <p:val>
                                            <p:fltVal val="1"/>
                                          </p:val>
                                        </p:tav>
                                      </p:tavLst>
                                    </p:anim>
                                    <p:anim calcmode="lin" valueType="num">
                                      <p:cBhvr>
                                        <p:cTn id="20" dur="1000" fill="hold"/>
                                        <p:tgtEl>
                                          <p:spTgt spid="512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1500166" y="2643182"/>
            <a:ext cx="6912768" cy="2016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tx1"/>
                </a:solidFill>
              </a:rPr>
              <a:t>Discutions des résultats</a:t>
            </a:r>
          </a:p>
          <a:p>
            <a:pPr algn="ctr"/>
            <a:r>
              <a:rPr lang="fr-FR" dirty="0" smtClean="0"/>
              <a:t> </a:t>
            </a:r>
            <a:endParaRPr lang="fr-FR"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37</a:t>
            </a:fld>
            <a:endParaRPr lang="fr-BE"/>
          </a:p>
        </p:txBody>
      </p:sp>
    </p:spTree>
    <p:extLst>
      <p:ext uri="{BB962C8B-B14F-4D97-AF65-F5344CB8AC3E}">
        <p14:creationId xmlns:p14="http://schemas.microsoft.com/office/powerpoint/2010/main" val="26798445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332656"/>
            <a:ext cx="8100392" cy="792088"/>
          </a:xfrm>
        </p:spPr>
        <p:txBody>
          <a:bodyPr>
            <a:normAutofit fontScale="90000"/>
          </a:bodyPr>
          <a:lstStyle/>
          <a:p>
            <a:pPr marL="457200" indent="-457200">
              <a:buFont typeface="Wingdings" pitchFamily="2" charset="2"/>
              <a:buChar char="v"/>
            </a:pPr>
            <a:r>
              <a:rPr lang="fr-FR" sz="2700" b="1" u="sng" dirty="0" smtClean="0">
                <a:effectLst/>
              </a:rPr>
              <a:t/>
            </a:r>
            <a:br>
              <a:rPr lang="fr-FR" sz="2700" b="1" u="sng" dirty="0" smtClean="0">
                <a:effectLst/>
              </a:rPr>
            </a:br>
            <a:r>
              <a:rPr lang="fr-FR" sz="2700" b="1" u="sng" dirty="0">
                <a:effectLst/>
              </a:rPr>
              <a:t/>
            </a:r>
            <a:br>
              <a:rPr lang="fr-FR" sz="2700" b="1" u="sng" dirty="0">
                <a:effectLst/>
              </a:rPr>
            </a:br>
            <a:r>
              <a:rPr lang="fr-FR" sz="2700" b="1" u="sng" dirty="0" smtClean="0">
                <a:effectLst/>
              </a:rPr>
              <a:t/>
            </a:r>
            <a:br>
              <a:rPr lang="fr-FR" sz="2700" b="1" u="sng" dirty="0" smtClean="0">
                <a:effectLst/>
              </a:rPr>
            </a:br>
            <a:r>
              <a:rPr lang="fr-FR" sz="2800" b="1" u="sng" dirty="0" smtClean="0">
                <a:solidFill>
                  <a:srgbClr val="FF0000"/>
                </a:solidFill>
              </a:rPr>
              <a:t>Insuffisances </a:t>
            </a:r>
            <a:r>
              <a:rPr lang="fr-FR" sz="2800" b="1" u="sng" dirty="0">
                <a:solidFill>
                  <a:srgbClr val="FF0000"/>
                </a:solidFill>
              </a:rPr>
              <a:t>de l’intégration des TICE en classe.</a:t>
            </a:r>
            <a:r>
              <a:rPr lang="fr-FR" sz="2800" b="1" dirty="0">
                <a:solidFill>
                  <a:srgbClr val="FF0000"/>
                </a:solidFill>
              </a:rPr>
              <a:t/>
            </a:r>
            <a:br>
              <a:rPr lang="fr-FR" sz="2800" b="1" dirty="0">
                <a:solidFill>
                  <a:srgbClr val="FF0000"/>
                </a:solidFill>
              </a:rPr>
            </a:br>
            <a:r>
              <a:rPr lang="fr-FR" sz="2700" b="1" u="sng" dirty="0" smtClean="0">
                <a:effectLst/>
              </a:rPr>
              <a:t/>
            </a:r>
            <a:br>
              <a:rPr lang="fr-FR" sz="2700" b="1" u="sng" dirty="0" smtClean="0">
                <a:effectLst/>
              </a:rPr>
            </a:br>
            <a:r>
              <a:rPr lang="fr-FR" b="1" dirty="0">
                <a:effectLst/>
              </a:rPr>
              <a:t/>
            </a:r>
            <a:br>
              <a:rPr lang="fr-FR" b="1" dirty="0">
                <a:effectLst/>
              </a:rPr>
            </a:br>
            <a:endParaRPr lang="fr-FR" dirty="0"/>
          </a:p>
        </p:txBody>
      </p:sp>
      <p:sp>
        <p:nvSpPr>
          <p:cNvPr id="3" name="Espace réservé du contenu 2"/>
          <p:cNvSpPr>
            <a:spLocks noGrp="1"/>
          </p:cNvSpPr>
          <p:nvPr>
            <p:ph idx="1"/>
          </p:nvPr>
        </p:nvSpPr>
        <p:spPr>
          <a:xfrm>
            <a:off x="1435608" y="1447800"/>
            <a:ext cx="7498080" cy="5077544"/>
          </a:xfrm>
        </p:spPr>
        <p:txBody>
          <a:bodyPr>
            <a:normAutofit/>
          </a:bodyPr>
          <a:lstStyle/>
          <a:p>
            <a:pPr marL="82296" indent="0">
              <a:buNone/>
            </a:pPr>
            <a:endParaRPr lang="fr-FR" sz="2400" b="1" dirty="0" smtClean="0">
              <a:solidFill>
                <a:srgbClr val="FF0000"/>
              </a:solidFill>
            </a:endParaRPr>
          </a:p>
          <a:p>
            <a:pPr>
              <a:buFont typeface="Wingdings" pitchFamily="2" charset="2"/>
              <a:buChar char="q"/>
            </a:pPr>
            <a:r>
              <a:rPr lang="fr-FR" dirty="0" smtClean="0"/>
              <a:t> Equipement informatique insuffisant des salles multimédias.</a:t>
            </a:r>
          </a:p>
          <a:p>
            <a:pPr marL="82296" indent="0">
              <a:buNone/>
            </a:pPr>
            <a:endParaRPr lang="fr-FR" dirty="0" smtClean="0"/>
          </a:p>
          <a:p>
            <a:pPr>
              <a:buFont typeface="Wingdings" pitchFamily="2" charset="2"/>
              <a:buChar char="q"/>
            </a:pPr>
            <a:r>
              <a:rPr lang="fr-FR" dirty="0" smtClean="0"/>
              <a:t> Manque des ressources humaines qualifiée.</a:t>
            </a:r>
          </a:p>
          <a:p>
            <a:pPr marL="82296" indent="0">
              <a:buNone/>
            </a:pPr>
            <a:endParaRPr lang="fr-FR" dirty="0" smtClean="0"/>
          </a:p>
          <a:p>
            <a:pPr>
              <a:buFont typeface="Wingdings" pitchFamily="2" charset="2"/>
              <a:buChar char="q"/>
            </a:pPr>
            <a:r>
              <a:rPr lang="fr-FR" dirty="0" smtClean="0"/>
              <a:t> Manque d’une matérielle fiable et en nombre suffisant.</a:t>
            </a:r>
          </a:p>
          <a:p>
            <a:pPr marL="82296" indent="0">
              <a:buNone/>
            </a:pP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38</a:t>
            </a:fld>
            <a:endParaRPr lang="fr-BE"/>
          </a:p>
        </p:txBody>
      </p:sp>
    </p:spTree>
    <p:extLst>
      <p:ext uri="{BB962C8B-B14F-4D97-AF65-F5344CB8AC3E}">
        <p14:creationId xmlns:p14="http://schemas.microsoft.com/office/powerpoint/2010/main" val="3528883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692696"/>
            <a:ext cx="7498080" cy="5555704"/>
          </a:xfrm>
        </p:spPr>
        <p:txBody>
          <a:bodyPr>
            <a:normAutofit lnSpcReduction="10000"/>
          </a:bodyPr>
          <a:lstStyle/>
          <a:p>
            <a:pPr>
              <a:buFont typeface="Wingdings" pitchFamily="2" charset="2"/>
              <a:buChar char="q"/>
            </a:pPr>
            <a:r>
              <a:rPr lang="fr-FR" dirty="0" smtClean="0"/>
              <a:t> Manque </a:t>
            </a:r>
            <a:r>
              <a:rPr lang="fr-FR" dirty="0"/>
              <a:t>de formation dans le domaine du TICE.</a:t>
            </a:r>
          </a:p>
          <a:p>
            <a:pPr marL="82296" indent="0">
              <a:buNone/>
            </a:pPr>
            <a:endParaRPr lang="fr-FR" dirty="0" smtClean="0"/>
          </a:p>
          <a:p>
            <a:pPr>
              <a:buFont typeface="Wingdings" pitchFamily="2" charset="2"/>
              <a:buChar char="q"/>
            </a:pPr>
            <a:r>
              <a:rPr lang="fr-FR" dirty="0" smtClean="0"/>
              <a:t>  </a:t>
            </a:r>
            <a:r>
              <a:rPr lang="fr-FR" dirty="0"/>
              <a:t>Les enseignants souffrent également d’un manque d’information vis-à-vis les nouveaux outils, lié bien évidement à une absence de formation, non seulement d’un point de vue technique </a:t>
            </a:r>
            <a:r>
              <a:rPr lang="fr-FR" dirty="0" smtClean="0"/>
              <a:t>mais </a:t>
            </a:r>
            <a:r>
              <a:rPr lang="fr-FR" dirty="0"/>
              <a:t>aussi et surtout du point de vue de l’ingénierie pédagogique (comment enseigner autrement avec des nouveaux outils). </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39</a:t>
            </a:fld>
            <a:endParaRPr lang="fr-BE"/>
          </a:p>
        </p:txBody>
      </p:sp>
    </p:spTree>
    <p:extLst>
      <p:ext uri="{BB962C8B-B14F-4D97-AF65-F5344CB8AC3E}">
        <p14:creationId xmlns:p14="http://schemas.microsoft.com/office/powerpoint/2010/main" val="1218251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flipH="1">
            <a:off x="3500430" y="1000108"/>
            <a:ext cx="2857520" cy="1152128"/>
          </a:xfrm>
          <a:prstGeom prst="wedgeRectCallout">
            <a:avLst>
              <a:gd name="adj1" fmla="val -132485"/>
              <a:gd name="adj2" fmla="val 164167"/>
            </a:avLst>
          </a:prstGeom>
          <a:solidFill>
            <a:schemeClr val="accent6">
              <a:lumMod val="20000"/>
              <a:lumOff val="80000"/>
            </a:schemeClr>
          </a:solidFill>
          <a:ln>
            <a:solidFill>
              <a:srgbClr val="FFFF00"/>
            </a:solidFill>
          </a:ln>
          <a:effectLst>
            <a:outerShdw blurRad="50800" dist="38100" dir="2700000" algn="t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smtClean="0">
              <a:solidFill>
                <a:schemeClr val="bg1"/>
              </a:solidFill>
              <a:latin typeface="Showcard Gothic" pitchFamily="82" charset="0"/>
              <a:ea typeface="Calibri"/>
              <a:cs typeface="Times New Roman" pitchFamily="18" charset="0"/>
            </a:endParaRPr>
          </a:p>
          <a:p>
            <a:r>
              <a:rPr lang="fr-FR" dirty="0" smtClean="0">
                <a:solidFill>
                  <a:srgbClr val="7030A0"/>
                </a:solidFill>
                <a:latin typeface="Showcard Gothic" pitchFamily="82" charset="0"/>
                <a:cs typeface="Times New Roman" pitchFamily="18" charset="0"/>
              </a:rPr>
              <a:t>Des acteurs éducatifs :</a:t>
            </a:r>
          </a:p>
          <a:p>
            <a:pPr lvl="0"/>
            <a:r>
              <a:rPr lang="fr-FR" sz="1400" dirty="0" smtClean="0">
                <a:solidFill>
                  <a:schemeClr val="bg2">
                    <a:lumMod val="50000"/>
                  </a:schemeClr>
                </a:solidFill>
                <a:latin typeface="Showcard Gothic" pitchFamily="82" charset="0"/>
                <a:cs typeface="Times New Roman" pitchFamily="18" charset="0"/>
              </a:rPr>
              <a:t> </a:t>
            </a:r>
            <a:r>
              <a:rPr lang="fr-FR" b="1" dirty="0">
                <a:solidFill>
                  <a:schemeClr val="tx1"/>
                </a:solidFill>
              </a:rPr>
              <a:t>rôle de la chaîne décisionnelle et des leaders institutionnels.</a:t>
            </a:r>
          </a:p>
          <a:p>
            <a:r>
              <a:rPr lang="fr-FR" sz="1400" dirty="0" smtClean="0">
                <a:solidFill>
                  <a:schemeClr val="bg2">
                    <a:lumMod val="50000"/>
                  </a:schemeClr>
                </a:solidFill>
                <a:latin typeface="Showcard Gothic" pitchFamily="82" charset="0"/>
                <a:cs typeface="Times New Roman" pitchFamily="18" charset="0"/>
              </a:rPr>
              <a:t>   </a:t>
            </a:r>
          </a:p>
          <a:p>
            <a:endParaRPr lang="fr-FR" sz="1400" dirty="0" smtClean="0">
              <a:latin typeface="Showcard Gothic" pitchFamily="82" charset="0"/>
            </a:endParaRPr>
          </a:p>
          <a:p>
            <a:endParaRPr lang="fr-FR" dirty="0"/>
          </a:p>
        </p:txBody>
      </p:sp>
      <p:sp>
        <p:nvSpPr>
          <p:cNvPr id="2" name="Titre 1"/>
          <p:cNvSpPr>
            <a:spLocks noGrp="1"/>
          </p:cNvSpPr>
          <p:nvPr>
            <p:ph type="title"/>
          </p:nvPr>
        </p:nvSpPr>
        <p:spPr>
          <a:xfrm>
            <a:off x="323528" y="2911834"/>
            <a:ext cx="8820472" cy="2160240"/>
          </a:xfrm>
        </p:spPr>
        <p:txBody>
          <a:bodyPr>
            <a:normAutofit fontScale="90000"/>
          </a:bodyPr>
          <a:lstStyle/>
          <a:p>
            <a:pPr algn="ctr"/>
            <a:r>
              <a:rPr lang="fr-FR" u="sng" dirty="0" smtClean="0">
                <a:solidFill>
                  <a:srgbClr val="00B050"/>
                </a:solidFill>
              </a:rPr>
              <a:t>P</a:t>
            </a:r>
            <a:r>
              <a:rPr lang="fr-FR" sz="4400" u="sng" dirty="0" smtClean="0">
                <a:solidFill>
                  <a:srgbClr val="00B050"/>
                </a:solidFill>
              </a:rPr>
              <a:t>R</a:t>
            </a:r>
            <a:r>
              <a:rPr lang="fr-FR" sz="4800" u="sng" dirty="0" smtClean="0">
                <a:solidFill>
                  <a:srgbClr val="00B050"/>
                </a:solidFill>
              </a:rPr>
              <a:t>O</a:t>
            </a:r>
            <a:r>
              <a:rPr lang="fr-FR" sz="5400" u="sng" dirty="0" smtClean="0">
                <a:solidFill>
                  <a:srgbClr val="00B050"/>
                </a:solidFill>
              </a:rPr>
              <a:t>B</a:t>
            </a:r>
            <a:r>
              <a:rPr lang="fr-FR" sz="6000" u="sng" dirty="0" smtClean="0">
                <a:solidFill>
                  <a:srgbClr val="00B050"/>
                </a:solidFill>
              </a:rPr>
              <a:t>L</a:t>
            </a:r>
            <a:r>
              <a:rPr lang="fr-FR" sz="6600" u="sng" dirty="0" smtClean="0">
                <a:solidFill>
                  <a:srgbClr val="00B050"/>
                </a:solidFill>
              </a:rPr>
              <a:t>É</a:t>
            </a:r>
            <a:r>
              <a:rPr lang="fr-FR" sz="7200" u="sng" dirty="0" smtClean="0">
                <a:solidFill>
                  <a:srgbClr val="00B050"/>
                </a:solidFill>
              </a:rPr>
              <a:t>M</a:t>
            </a:r>
            <a:r>
              <a:rPr lang="fr-FR" sz="8000" u="sng" dirty="0" smtClean="0">
                <a:solidFill>
                  <a:schemeClr val="accent6">
                    <a:lumMod val="40000"/>
                    <a:lumOff val="60000"/>
                  </a:schemeClr>
                </a:solidFill>
              </a:rPr>
              <a:t>A</a:t>
            </a:r>
            <a:r>
              <a:rPr lang="fr-FR" sz="8900" u="sng" dirty="0" smtClean="0">
                <a:solidFill>
                  <a:schemeClr val="accent6">
                    <a:lumMod val="40000"/>
                    <a:lumOff val="60000"/>
                  </a:schemeClr>
                </a:solidFill>
              </a:rPr>
              <a:t>T</a:t>
            </a:r>
            <a:r>
              <a:rPr lang="fr-FR" sz="10700" u="sng" dirty="0" smtClean="0">
                <a:solidFill>
                  <a:schemeClr val="accent6">
                    <a:lumMod val="40000"/>
                    <a:lumOff val="60000"/>
                  </a:schemeClr>
                </a:solidFill>
              </a:rPr>
              <a:t>I</a:t>
            </a:r>
            <a:r>
              <a:rPr lang="fr-FR" sz="12000" u="sng" dirty="0" smtClean="0">
                <a:solidFill>
                  <a:schemeClr val="accent6">
                    <a:lumMod val="40000"/>
                    <a:lumOff val="60000"/>
                  </a:schemeClr>
                </a:solidFill>
              </a:rPr>
              <a:t>Q</a:t>
            </a:r>
            <a:r>
              <a:rPr lang="fr-FR" sz="13000" u="sng" dirty="0" smtClean="0">
                <a:solidFill>
                  <a:schemeClr val="accent6">
                    <a:lumMod val="40000"/>
                    <a:lumOff val="60000"/>
                  </a:schemeClr>
                </a:solidFill>
              </a:rPr>
              <a:t>U</a:t>
            </a:r>
            <a:r>
              <a:rPr lang="fr-FR" sz="14000" u="sng" dirty="0" smtClean="0">
                <a:solidFill>
                  <a:schemeClr val="accent6">
                    <a:lumMod val="40000"/>
                    <a:lumOff val="60000"/>
                  </a:schemeClr>
                </a:solidFill>
              </a:rPr>
              <a:t>E!</a:t>
            </a:r>
            <a:r>
              <a:rPr lang="fr-FR" sz="15000" u="sng" dirty="0" smtClean="0">
                <a:solidFill>
                  <a:schemeClr val="accent6">
                    <a:lumMod val="40000"/>
                    <a:lumOff val="60000"/>
                  </a:schemeClr>
                </a:solidFill>
              </a:rPr>
              <a:t>!</a:t>
            </a:r>
            <a:r>
              <a:rPr lang="fr-FR" sz="16000" u="sng" dirty="0" smtClean="0">
                <a:solidFill>
                  <a:schemeClr val="accent6">
                    <a:lumMod val="40000"/>
                    <a:lumOff val="60000"/>
                  </a:schemeClr>
                </a:solidFill>
              </a:rPr>
              <a:t>!</a:t>
            </a:r>
            <a:endParaRPr lang="fr-FR" sz="16000" u="sng" dirty="0">
              <a:solidFill>
                <a:schemeClr val="accent6">
                  <a:lumMod val="40000"/>
                  <a:lumOff val="60000"/>
                </a:schemeClr>
              </a:solidFill>
            </a:endParaRPr>
          </a:p>
        </p:txBody>
      </p:sp>
      <p:sp>
        <p:nvSpPr>
          <p:cNvPr id="5" name="Rectangle 4"/>
          <p:cNvSpPr/>
          <p:nvPr/>
        </p:nvSpPr>
        <p:spPr>
          <a:xfrm flipH="1">
            <a:off x="142844" y="857232"/>
            <a:ext cx="2643206" cy="2808312"/>
          </a:xfrm>
          <a:prstGeom prst="wedgeRectCallout">
            <a:avLst>
              <a:gd name="adj1" fmla="val -219547"/>
              <a:gd name="adj2" fmla="val 54188"/>
            </a:avLst>
          </a:prstGeom>
          <a:solidFill>
            <a:schemeClr val="accent3">
              <a:lumMod val="60000"/>
              <a:lumOff val="40000"/>
            </a:schemeClr>
          </a:solidFill>
          <a:ln>
            <a:solidFill>
              <a:srgbClr val="92D050"/>
            </a:solidFill>
          </a:ln>
          <a:effectLst>
            <a:outerShdw blurRad="50800" dist="38100" dir="2700000" algn="tl" rotWithShape="0">
              <a:prstClr val="black">
                <a:alpha val="40000"/>
              </a:prstClr>
            </a:outerShdw>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dirty="0" smtClean="0">
                <a:solidFill>
                  <a:srgbClr val="7030A0"/>
                </a:solidFill>
                <a:latin typeface="Showcard Gothic" pitchFamily="82" charset="0"/>
                <a:ea typeface="Calibri"/>
                <a:cs typeface="Times New Roman" pitchFamily="18" charset="0"/>
              </a:rPr>
              <a:t>Des  usages </a:t>
            </a:r>
          </a:p>
          <a:p>
            <a:endParaRPr lang="fr-FR" sz="1400" dirty="0" smtClean="0">
              <a:latin typeface="Showcard Gothic" pitchFamily="82" charset="0"/>
              <a:ea typeface="Calibri"/>
              <a:cs typeface="Times New Roman" pitchFamily="18" charset="0"/>
            </a:endParaRPr>
          </a:p>
          <a:p>
            <a:endParaRPr lang="fr-FR" sz="1200" dirty="0" smtClean="0">
              <a:latin typeface="Showcard Gothic" pitchFamily="82" charset="0"/>
              <a:ea typeface="Calibri"/>
              <a:cs typeface="Times New Roman" pitchFamily="18" charset="0"/>
            </a:endParaRPr>
          </a:p>
          <a:p>
            <a:endParaRPr lang="fr-FR" sz="1200" dirty="0" smtClean="0">
              <a:latin typeface="Showcard Gothic" pitchFamily="82" charset="0"/>
              <a:ea typeface="Calibri"/>
              <a:cs typeface="Times New Roman" pitchFamily="18" charset="0"/>
            </a:endParaRPr>
          </a:p>
          <a:p>
            <a:pPr lvl="0"/>
            <a:endParaRPr lang="fr-FR" sz="1400" dirty="0" smtClean="0"/>
          </a:p>
          <a:p>
            <a:pPr lvl="0"/>
            <a:r>
              <a:rPr lang="fr-FR" b="1" dirty="0" smtClean="0">
                <a:solidFill>
                  <a:schemeClr val="tx1"/>
                </a:solidFill>
              </a:rPr>
              <a:t>utiliser </a:t>
            </a:r>
            <a:r>
              <a:rPr lang="fr-FR" b="1" dirty="0">
                <a:solidFill>
                  <a:schemeClr val="tx1"/>
                </a:solidFill>
              </a:rPr>
              <a:t>l'outil technologique en vue d'une appropriation </a:t>
            </a:r>
            <a:r>
              <a:rPr lang="fr-FR" b="1" dirty="0" smtClean="0">
                <a:solidFill>
                  <a:schemeClr val="tx1"/>
                </a:solidFill>
              </a:rPr>
              <a:t>pédagogique effective </a:t>
            </a:r>
            <a:r>
              <a:rPr lang="fr-FR" b="1" dirty="0">
                <a:solidFill>
                  <a:schemeClr val="tx1"/>
                </a:solidFill>
              </a:rPr>
              <a:t>menant à l'évolution de pratiques communes </a:t>
            </a:r>
            <a:r>
              <a:rPr lang="fr-FR" dirty="0"/>
              <a:t>;</a:t>
            </a:r>
          </a:p>
          <a:p>
            <a:endParaRPr lang="fr-FR" sz="1400" dirty="0" smtClean="0">
              <a:latin typeface="Showcard Gothic" pitchFamily="82" charset="0"/>
              <a:cs typeface="Times New Roman" pitchFamily="18" charset="0"/>
            </a:endParaRPr>
          </a:p>
          <a:p>
            <a:endParaRPr lang="fr-FR" sz="1400" dirty="0" smtClean="0">
              <a:latin typeface="Showcard Gothic" pitchFamily="82" charset="0"/>
            </a:endParaRPr>
          </a:p>
          <a:p>
            <a:endParaRPr lang="fr-FR" dirty="0"/>
          </a:p>
        </p:txBody>
      </p:sp>
      <p:sp>
        <p:nvSpPr>
          <p:cNvPr id="28" name="Pensées 27"/>
          <p:cNvSpPr/>
          <p:nvPr/>
        </p:nvSpPr>
        <p:spPr>
          <a:xfrm>
            <a:off x="428596" y="5085184"/>
            <a:ext cx="8286808" cy="1772816"/>
          </a:xfrm>
          <a:prstGeom prst="cloudCallout">
            <a:avLst>
              <a:gd name="adj1" fmla="val 67314"/>
              <a:gd name="adj2" fmla="val -91290"/>
            </a:avLst>
          </a:prstGeom>
          <a:solidFill>
            <a:schemeClr val="bg2">
              <a:lumMod val="10000"/>
            </a:schemeClr>
          </a:solidFill>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Wingdings" pitchFamily="2" charset="2"/>
              <a:buChar char="Ø"/>
            </a:pPr>
            <a:r>
              <a:rPr lang="fr-FR" dirty="0" smtClean="0"/>
              <a:t>       Quels </a:t>
            </a:r>
            <a:r>
              <a:rPr lang="fr-FR" dirty="0"/>
              <a:t>sont les freins à l'intégration des TICE dans </a:t>
            </a:r>
            <a:r>
              <a:rPr lang="fr-FR" dirty="0" smtClean="0"/>
              <a:t>   le </a:t>
            </a:r>
            <a:r>
              <a:rPr lang="fr-FR" dirty="0"/>
              <a:t>système éducatif au Maroc et comment y remédier </a:t>
            </a:r>
            <a:r>
              <a:rPr lang="fr-FR" dirty="0" smtClean="0"/>
              <a:t>?</a:t>
            </a:r>
          </a:p>
          <a:p>
            <a:pPr lvl="0">
              <a:buFont typeface="Wingdings" pitchFamily="2" charset="2"/>
              <a:buChar char="Ø"/>
            </a:pPr>
            <a:r>
              <a:rPr lang="fr-FR" dirty="0" smtClean="0"/>
              <a:t>        Quel </a:t>
            </a:r>
            <a:r>
              <a:rPr lang="fr-FR" dirty="0"/>
              <a:t>est l'impact de la performance des structures éducatives sur l'usage effectif des TICE et sur l'amélioration de la qualité de l'apprentissage ?</a:t>
            </a:r>
          </a:p>
        </p:txBody>
      </p:sp>
      <p:sp>
        <p:nvSpPr>
          <p:cNvPr id="33" name="Flèche droite 32"/>
          <p:cNvSpPr/>
          <p:nvPr/>
        </p:nvSpPr>
        <p:spPr>
          <a:xfrm rot="5400000">
            <a:off x="1356150" y="1215562"/>
            <a:ext cx="432048"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4" name="Espace réservé du numéro de diapositive 13"/>
          <p:cNvSpPr>
            <a:spLocks noGrp="1"/>
          </p:cNvSpPr>
          <p:nvPr>
            <p:ph type="sldNum" sz="quarter" idx="12"/>
          </p:nvPr>
        </p:nvSpPr>
        <p:spPr/>
        <p:txBody>
          <a:bodyPr/>
          <a:lstStyle/>
          <a:p>
            <a:r>
              <a:rPr lang="fr-BE" dirty="0" smtClean="0"/>
              <a:t>1</a:t>
            </a:r>
            <a:endParaRPr lang="fr-BE" dirty="0"/>
          </a:p>
        </p:txBody>
      </p:sp>
    </p:spTree>
  </p:cSld>
  <p:clrMapOvr>
    <a:masterClrMapping/>
  </p:clrMapOvr>
  <p:transition advTm="24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iterate type="wd">
                                    <p:tmPct val="1000"/>
                                  </p:iterate>
                                  <p:childTnLst>
                                    <p:set>
                                      <p:cBhvr>
                                        <p:cTn id="6" dur="1" fill="hold">
                                          <p:stCondLst>
                                            <p:cond delay="0"/>
                                          </p:stCondLst>
                                        </p:cTn>
                                        <p:tgtEl>
                                          <p:spTgt spid="5"/>
                                        </p:tgtEl>
                                        <p:attrNameLst>
                                          <p:attrName>style.visibility</p:attrName>
                                        </p:attrNameLst>
                                      </p:cBhvr>
                                      <p:to>
                                        <p:strVal val="visible"/>
                                      </p:to>
                                    </p:set>
                                    <p:animEffect transition="in" filter="box(out)">
                                      <p:cBhvr>
                                        <p:cTn id="7" dur="1000"/>
                                        <p:tgtEl>
                                          <p:spTgt spid="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box(in)">
                                      <p:cBhvr>
                                        <p:cTn id="10" dur="500"/>
                                        <p:tgtEl>
                                          <p:spTgt spid="33"/>
                                        </p:tgtEl>
                                      </p:cBhvr>
                                    </p:animEffect>
                                  </p:childTnLst>
                                </p:cTn>
                              </p:par>
                              <p:par>
                                <p:cTn id="11" presetID="2" presetClass="entr" presetSubtype="4" fill="hold" grpId="0" nodeType="withEffect">
                                  <p:stCondLst>
                                    <p:cond delay="0"/>
                                  </p:stCondLst>
                                  <p:iterate type="lt">
                                    <p:tmPct val="10000"/>
                                  </p:iterate>
                                  <p:childTnLst>
                                    <p:set>
                                      <p:cBhvr>
                                        <p:cTn id="12" dur="1" fill="hold">
                                          <p:stCondLst>
                                            <p:cond delay="0"/>
                                          </p:stCondLst>
                                        </p:cTn>
                                        <p:tgtEl>
                                          <p:spTgt spid="8"/>
                                        </p:tgtEl>
                                        <p:attrNameLst>
                                          <p:attrName>style.visibility</p:attrName>
                                        </p:attrNameLst>
                                      </p:cBhvr>
                                      <p:to>
                                        <p:strVal val="visible"/>
                                      </p:to>
                                    </p:set>
                                    <p:anim calcmode="lin" valueType="num">
                                      <p:cBhvr additive="base">
                                        <p:cTn id="13" dur="2000" fill="hold"/>
                                        <p:tgtEl>
                                          <p:spTgt spid="8"/>
                                        </p:tgtEl>
                                        <p:attrNameLst>
                                          <p:attrName>ppt_x</p:attrName>
                                        </p:attrNameLst>
                                      </p:cBhvr>
                                      <p:tavLst>
                                        <p:tav tm="0">
                                          <p:val>
                                            <p:strVal val="#ppt_x"/>
                                          </p:val>
                                        </p:tav>
                                        <p:tav tm="100000">
                                          <p:val>
                                            <p:strVal val="#ppt_x"/>
                                          </p:val>
                                        </p:tav>
                                      </p:tavLst>
                                    </p:anim>
                                    <p:anim calcmode="lin" valueType="num">
                                      <p:cBhvr additive="base">
                                        <p:cTn id="14" dur="2000" fill="hold"/>
                                        <p:tgtEl>
                                          <p:spTgt spid="8"/>
                                        </p:tgtEl>
                                        <p:attrNameLst>
                                          <p:attrName>ppt_y</p:attrName>
                                        </p:attrNameLst>
                                      </p:cBhvr>
                                      <p:tavLst>
                                        <p:tav tm="0">
                                          <p:val>
                                            <p:strVal val="1+#ppt_h/2"/>
                                          </p:val>
                                        </p:tav>
                                        <p:tav tm="100000">
                                          <p:val>
                                            <p:strVal val="#ppt_y"/>
                                          </p:val>
                                        </p:tav>
                                      </p:tavLst>
                                    </p:anim>
                                  </p:childTnLst>
                                </p:cTn>
                              </p:par>
                              <p:par>
                                <p:cTn id="15" presetID="4" presetClass="entr" presetSubtype="16" fill="hold" grpId="0" nodeType="withEffect">
                                  <p:stCondLst>
                                    <p:cond delay="0"/>
                                  </p:stCondLst>
                                  <p:iterate type="wd">
                                    <p:tmPct val="5000"/>
                                  </p:iterate>
                                  <p:childTnLst>
                                    <p:set>
                                      <p:cBhvr>
                                        <p:cTn id="16" dur="1" fill="hold">
                                          <p:stCondLst>
                                            <p:cond delay="0"/>
                                          </p:stCondLst>
                                        </p:cTn>
                                        <p:tgtEl>
                                          <p:spTgt spid="28"/>
                                        </p:tgtEl>
                                        <p:attrNameLst>
                                          <p:attrName>style.visibility</p:attrName>
                                        </p:attrNameLst>
                                      </p:cBhvr>
                                      <p:to>
                                        <p:strVal val="visible"/>
                                      </p:to>
                                    </p:set>
                                    <p:animEffect transition="in" filter="box(in)">
                                      <p:cBhvr>
                                        <p:cTn id="17" dur="3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5" grpId="0" animBg="1"/>
      <p:bldP spid="28" grpId="0" animBg="1"/>
      <p:bldP spid="33"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476672"/>
            <a:ext cx="7498080" cy="5771728"/>
          </a:xfrm>
        </p:spPr>
        <p:txBody>
          <a:bodyPr/>
          <a:lstStyle/>
          <a:p>
            <a:pPr>
              <a:buFont typeface="Wingdings" pitchFamily="2" charset="2"/>
              <a:buChar char="q"/>
            </a:pPr>
            <a:r>
              <a:rPr lang="fr-FR" dirty="0" smtClean="0"/>
              <a:t> L’ enseignants avec les TICE ou des outilles pédagogiques est plus efficace que l’enseignant traditionnel.</a:t>
            </a:r>
          </a:p>
          <a:p>
            <a:pPr marL="82296" indent="0">
              <a:buNone/>
            </a:pPr>
            <a:endParaRPr lang="fr-FR" dirty="0" smtClean="0"/>
          </a:p>
          <a:p>
            <a:pPr>
              <a:buFont typeface="Wingdings" pitchFamily="2" charset="2"/>
              <a:buChar char="q"/>
            </a:pPr>
            <a:r>
              <a:rPr lang="fr-FR" dirty="0" smtClean="0"/>
              <a:t>  Les enseignant restant plus loin au culture numérique et très attaché à la culture du livre.</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40</a:t>
            </a:fld>
            <a:endParaRPr lang="fr-BE"/>
          </a:p>
        </p:txBody>
      </p:sp>
    </p:spTree>
    <p:extLst>
      <p:ext uri="{BB962C8B-B14F-4D97-AF65-F5344CB8AC3E}">
        <p14:creationId xmlns:p14="http://schemas.microsoft.com/office/powerpoint/2010/main" val="2681223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15616" y="359898"/>
            <a:ext cx="7723584" cy="1196894"/>
          </a:xfrm>
        </p:spPr>
        <p:txBody>
          <a:bodyPr>
            <a:normAutofit/>
          </a:bodyPr>
          <a:lstStyle/>
          <a:p>
            <a:pPr lvl="1" algn="l" rtl="0">
              <a:spcBef>
                <a:spcPct val="0"/>
              </a:spcBef>
            </a:pPr>
            <a:r>
              <a:rPr lang="fr-FR" b="1" u="sng" dirty="0">
                <a:solidFill>
                  <a:srgbClr val="FF0000"/>
                </a:solidFill>
              </a:rPr>
              <a:t>Facteurs nécessaires pour réussir l'intégration des TICE en classe</a:t>
            </a:r>
            <a:r>
              <a:rPr lang="fr-FR" b="1" dirty="0"/>
              <a:t/>
            </a:r>
            <a:br>
              <a:rPr lang="fr-FR" b="1" dirty="0"/>
            </a:br>
            <a:endParaRPr lang="fr-FR" dirty="0"/>
          </a:p>
        </p:txBody>
      </p:sp>
      <p:sp>
        <p:nvSpPr>
          <p:cNvPr id="3" name="Sous-titre 2"/>
          <p:cNvSpPr>
            <a:spLocks noGrp="1"/>
          </p:cNvSpPr>
          <p:nvPr>
            <p:ph type="subTitle" idx="1"/>
          </p:nvPr>
        </p:nvSpPr>
        <p:spPr>
          <a:xfrm>
            <a:off x="1043608" y="1556792"/>
            <a:ext cx="7723584" cy="4968552"/>
          </a:xfrm>
        </p:spPr>
        <p:txBody>
          <a:bodyPr>
            <a:normAutofit/>
          </a:bodyPr>
          <a:lstStyle/>
          <a:p>
            <a:pPr marL="484632" lvl="0" indent="-457200">
              <a:buFont typeface="Wingdings" pitchFamily="2" charset="2"/>
              <a:buChar char="Ø"/>
            </a:pPr>
            <a:r>
              <a:rPr lang="fr-FR" dirty="0" smtClean="0">
                <a:latin typeface="Times New Roman" pitchFamily="18" charset="0"/>
                <a:cs typeface="Times New Roman" pitchFamily="18" charset="0"/>
              </a:rPr>
              <a:t>Changement </a:t>
            </a:r>
            <a:r>
              <a:rPr lang="fr-FR" dirty="0">
                <a:latin typeface="Times New Roman" pitchFamily="18" charset="0"/>
                <a:cs typeface="Times New Roman" pitchFamily="18" charset="0"/>
              </a:rPr>
              <a:t>de mentalité des professeurs dans ce </a:t>
            </a:r>
            <a:r>
              <a:rPr lang="fr-FR" dirty="0" smtClean="0">
                <a:latin typeface="Times New Roman" pitchFamily="18" charset="0"/>
                <a:cs typeface="Times New Roman" pitchFamily="18" charset="0"/>
              </a:rPr>
              <a:t>domaine.</a:t>
            </a:r>
          </a:p>
          <a:p>
            <a:pPr marL="484632" lvl="0" indent="-457200">
              <a:buFont typeface="Wingdings" pitchFamily="2" charset="2"/>
              <a:buChar char="Ø"/>
            </a:pPr>
            <a:r>
              <a:rPr lang="fr-FR" dirty="0" smtClean="0">
                <a:latin typeface="Times New Roman" pitchFamily="18" charset="0"/>
                <a:cs typeface="Times New Roman" pitchFamily="18" charset="0"/>
              </a:rPr>
              <a:t>L’aptitude </a:t>
            </a:r>
            <a:r>
              <a:rPr lang="fr-FR" dirty="0">
                <a:latin typeface="Times New Roman" pitchFamily="18" charset="0"/>
                <a:cs typeface="Times New Roman" pitchFamily="18" charset="0"/>
              </a:rPr>
              <a:t>des professeurs à enseigner avec les TICE</a:t>
            </a:r>
            <a:r>
              <a:rPr lang="fr-FR" dirty="0" smtClean="0">
                <a:latin typeface="Times New Roman" pitchFamily="18" charset="0"/>
                <a:cs typeface="Times New Roman" pitchFamily="18" charset="0"/>
              </a:rPr>
              <a:t>.</a:t>
            </a:r>
          </a:p>
          <a:p>
            <a:pPr marL="484632" lvl="0" indent="-457200">
              <a:buFont typeface="Wingdings" pitchFamily="2" charset="2"/>
              <a:buChar char="Ø"/>
            </a:pPr>
            <a:endParaRPr lang="fr-FR" dirty="0">
              <a:latin typeface="Times New Roman" pitchFamily="18" charset="0"/>
              <a:cs typeface="Times New Roman" pitchFamily="18" charset="0"/>
            </a:endParaRPr>
          </a:p>
          <a:p>
            <a:pPr marL="484632" lvl="0" indent="-457200">
              <a:buFont typeface="Wingdings" pitchFamily="2" charset="2"/>
              <a:buChar char="Ø"/>
            </a:pPr>
            <a:r>
              <a:rPr lang="fr-FR" dirty="0" smtClean="0">
                <a:latin typeface="Times New Roman" pitchFamily="18" charset="0"/>
                <a:cs typeface="Times New Roman" pitchFamily="18" charset="0"/>
              </a:rPr>
              <a:t>Le </a:t>
            </a:r>
            <a:r>
              <a:rPr lang="fr-FR" dirty="0">
                <a:latin typeface="Times New Roman" pitchFamily="18" charset="0"/>
                <a:cs typeface="Times New Roman" pitchFamily="18" charset="0"/>
              </a:rPr>
              <a:t>rôle important des centres régionaux des métiers de l’éducation et de la formation dans ce domaine</a:t>
            </a:r>
            <a:r>
              <a:rPr lang="fr-FR" dirty="0" smtClean="0">
                <a:latin typeface="Times New Roman" pitchFamily="18" charset="0"/>
                <a:cs typeface="Times New Roman" pitchFamily="18" charset="0"/>
              </a:rPr>
              <a:t>.</a:t>
            </a:r>
          </a:p>
          <a:p>
            <a:pPr marL="484632" lvl="0" indent="-457200">
              <a:buFont typeface="Wingdings" pitchFamily="2" charset="2"/>
              <a:buChar char="Ø"/>
            </a:pPr>
            <a:endParaRPr lang="fr-FR" dirty="0">
              <a:latin typeface="Times New Roman" pitchFamily="18" charset="0"/>
              <a:cs typeface="Times New Roman" pitchFamily="18" charset="0"/>
            </a:endParaRPr>
          </a:p>
          <a:p>
            <a:pPr marL="484632" lvl="0" indent="-457200">
              <a:buFont typeface="Wingdings" pitchFamily="2" charset="2"/>
              <a:buChar char="Ø"/>
            </a:pP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 </a:t>
            </a:r>
            <a:r>
              <a:rPr lang="fr-FR" dirty="0">
                <a:latin typeface="Times New Roman" pitchFamily="18" charset="0"/>
                <a:cs typeface="Times New Roman" pitchFamily="18" charset="0"/>
              </a:rPr>
              <a:t>Équipement des établissements scolaires avec des salles informatiques en nombre suffisant d’ordinateurs.</a:t>
            </a:r>
          </a:p>
          <a:p>
            <a:pPr marL="484632" indent="-457200">
              <a:buFont typeface="Wingdings" pitchFamily="2" charset="2"/>
              <a:buChar char="Ø"/>
            </a:pP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41</a:t>
            </a:fld>
            <a:endParaRPr lang="fr-BE"/>
          </a:p>
        </p:txBody>
      </p:sp>
    </p:spTree>
    <p:extLst>
      <p:ext uri="{BB962C8B-B14F-4D97-AF65-F5344CB8AC3E}">
        <p14:creationId xmlns:p14="http://schemas.microsoft.com/office/powerpoint/2010/main" val="44735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35608" y="548680"/>
            <a:ext cx="7498080" cy="5699720"/>
          </a:xfrm>
        </p:spPr>
        <p:txBody>
          <a:bodyPr>
            <a:normAutofit/>
          </a:bodyPr>
          <a:lstStyle/>
          <a:p>
            <a:pPr>
              <a:buFont typeface="Wingdings" pitchFamily="2" charset="2"/>
              <a:buChar char="Ø"/>
            </a:pPr>
            <a:r>
              <a:rPr lang="fr-FR" sz="2800" dirty="0">
                <a:latin typeface="Times New Roman" pitchFamily="18" charset="0"/>
                <a:cs typeface="Times New Roman" pitchFamily="18" charset="0"/>
              </a:rPr>
              <a:t>Doter les établissements par des ressources qualifiées dans le domaine des TICE pour qu’elles se chargent des Salle  Multi </a:t>
            </a:r>
            <a:r>
              <a:rPr lang="fr-FR" sz="2800" dirty="0" smtClean="0">
                <a:latin typeface="Times New Roman" pitchFamily="18" charset="0"/>
                <a:cs typeface="Times New Roman" pitchFamily="18" charset="0"/>
              </a:rPr>
              <a:t>Média .</a:t>
            </a:r>
            <a:endParaRPr lang="fr-FR" sz="2800" dirty="0">
              <a:latin typeface="Times New Roman" pitchFamily="18" charset="0"/>
              <a:cs typeface="Times New Roman" pitchFamily="18" charset="0"/>
            </a:endParaRPr>
          </a:p>
          <a:p>
            <a:pPr marL="82296" lvl="0" indent="0">
              <a:buNone/>
            </a:pPr>
            <a:endParaRPr lang="fr-FR" sz="2800" dirty="0">
              <a:latin typeface="Times New Roman" pitchFamily="18" charset="0"/>
              <a:cs typeface="Times New Roman" pitchFamily="18" charset="0"/>
            </a:endParaRPr>
          </a:p>
          <a:p>
            <a:pPr lvl="0">
              <a:buFont typeface="Wingdings" pitchFamily="2" charset="2"/>
              <a:buChar char="Ø"/>
            </a:pPr>
            <a:r>
              <a:rPr lang="fr-FR" sz="2800" dirty="0">
                <a:latin typeface="Times New Roman" pitchFamily="18" charset="0"/>
                <a:cs typeface="Times New Roman" pitchFamily="18" charset="0"/>
              </a:rPr>
              <a:t>Le ministre d’éducation national doit doter les établissements d’un budget pour intégrer  les TICE dans les pratiques pédagogiques</a:t>
            </a:r>
            <a:r>
              <a:rPr lang="fr-FR" sz="2800" dirty="0" smtClean="0">
                <a:latin typeface="Times New Roman" pitchFamily="18" charset="0"/>
                <a:cs typeface="Times New Roman" pitchFamily="18" charset="0"/>
              </a:rPr>
              <a:t>.</a:t>
            </a:r>
          </a:p>
          <a:p>
            <a:pPr lvl="0">
              <a:buFont typeface="Wingdings" pitchFamily="2" charset="2"/>
              <a:buChar char="Ø"/>
            </a:pPr>
            <a:endParaRPr lang="fr-FR" sz="2800" dirty="0">
              <a:latin typeface="Times New Roman" pitchFamily="18" charset="0"/>
              <a:cs typeface="Times New Roman" pitchFamily="18" charset="0"/>
            </a:endParaRPr>
          </a:p>
          <a:p>
            <a:pPr lvl="0">
              <a:buFont typeface="Wingdings" pitchFamily="2" charset="2"/>
              <a:buChar char="Ø"/>
            </a:pPr>
            <a:r>
              <a:rPr lang="fr-FR" sz="2800" dirty="0">
                <a:latin typeface="Times New Roman" pitchFamily="18" charset="0"/>
                <a:cs typeface="Times New Roman" pitchFamily="18" charset="0"/>
              </a:rPr>
              <a:t>Créer une dynamique et la volante chez l’enseignant afin qu’il intègre les TICE en classe.</a:t>
            </a:r>
          </a:p>
          <a:p>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42</a:t>
            </a:fld>
            <a:endParaRPr lang="fr-BE"/>
          </a:p>
        </p:txBody>
      </p:sp>
    </p:spTree>
    <p:extLst>
      <p:ext uri="{BB962C8B-B14F-4D97-AF65-F5344CB8AC3E}">
        <p14:creationId xmlns:p14="http://schemas.microsoft.com/office/powerpoint/2010/main" val="336768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chemeClr val="accent3"/>
                </a:solidFill>
              </a:rPr>
              <a:t>C</a:t>
            </a:r>
            <a:r>
              <a:rPr lang="fr-FR" dirty="0" smtClean="0">
                <a:solidFill>
                  <a:schemeClr val="accent3"/>
                </a:solidFill>
              </a:rPr>
              <a:t>onclusion</a:t>
            </a:r>
            <a:endParaRPr lang="fr-FR" dirty="0">
              <a:solidFill>
                <a:schemeClr val="accent3"/>
              </a:solidFill>
            </a:endParaRPr>
          </a:p>
        </p:txBody>
      </p:sp>
      <p:sp>
        <p:nvSpPr>
          <p:cNvPr id="3" name="Espace réservé du contenu 2"/>
          <p:cNvSpPr>
            <a:spLocks noGrp="1"/>
          </p:cNvSpPr>
          <p:nvPr>
            <p:ph idx="1"/>
          </p:nvPr>
        </p:nvSpPr>
        <p:spPr>
          <a:xfrm>
            <a:off x="1043608" y="1447800"/>
            <a:ext cx="7704856" cy="5221560"/>
          </a:xfrm>
        </p:spPr>
        <p:txBody>
          <a:bodyPr>
            <a:normAutofit/>
          </a:bodyPr>
          <a:lstStyle/>
          <a:p>
            <a:pPr marL="356616" lvl="1" indent="0" algn="just">
              <a:buNone/>
            </a:pPr>
            <a:r>
              <a:rPr lang="fr-FR" dirty="0">
                <a:latin typeface="Times New Roman" pitchFamily="18" charset="0"/>
                <a:cs typeface="Times New Roman" pitchFamily="18" charset="0"/>
              </a:rPr>
              <a:t>	</a:t>
            </a:r>
            <a:r>
              <a:rPr lang="fr-FR" dirty="0" smtClean="0">
                <a:latin typeface="Times New Roman" pitchFamily="18" charset="0"/>
                <a:cs typeface="Times New Roman" pitchFamily="18" charset="0"/>
              </a:rPr>
              <a:t>Les </a:t>
            </a:r>
            <a:r>
              <a:rPr lang="fr-FR" dirty="0">
                <a:latin typeface="Times New Roman" pitchFamily="18" charset="0"/>
                <a:cs typeface="Times New Roman" pitchFamily="18" charset="0"/>
              </a:rPr>
              <a:t>nombreuses actions entreprises dans le cadre du programme GENIE, en vue d'assurer </a:t>
            </a:r>
            <a:r>
              <a:rPr lang="fr-FR" dirty="0" smtClean="0">
                <a:latin typeface="Times New Roman" pitchFamily="18" charset="0"/>
                <a:cs typeface="Times New Roman" pitchFamily="18" charset="0"/>
              </a:rPr>
              <a:t>l'intégration des </a:t>
            </a:r>
            <a:r>
              <a:rPr lang="fr-FR" dirty="0">
                <a:latin typeface="Times New Roman" pitchFamily="18" charset="0"/>
                <a:cs typeface="Times New Roman" pitchFamily="18" charset="0"/>
              </a:rPr>
              <a:t>TICE dans l'enseignement, basées principalement sur l'équipement, la formation et la mise à disposition de ressources </a:t>
            </a:r>
            <a:r>
              <a:rPr lang="fr-FR" smtClean="0">
                <a:latin typeface="Times New Roman" pitchFamily="18" charset="0"/>
                <a:cs typeface="Times New Roman" pitchFamily="18" charset="0"/>
              </a:rPr>
              <a:t>numériques, doivent </a:t>
            </a:r>
            <a:r>
              <a:rPr lang="fr-FR" dirty="0">
                <a:latin typeface="Times New Roman" pitchFamily="18" charset="0"/>
                <a:cs typeface="Times New Roman" pitchFamily="18" charset="0"/>
              </a:rPr>
              <a:t>être compléter et accompagner par un endroit  de changement concernent le développement  des usages des TICE enfin d’atteindre l’objectif  principale qui est les bonnes pratique pédagogique.</a:t>
            </a:r>
          </a:p>
          <a:p>
            <a:pPr algn="just"/>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43</a:t>
            </a:fld>
            <a:endParaRPr lang="fr-BE"/>
          </a:p>
        </p:txBody>
      </p:sp>
    </p:spTree>
    <p:extLst>
      <p:ext uri="{BB962C8B-B14F-4D97-AF65-F5344CB8AC3E}">
        <p14:creationId xmlns:p14="http://schemas.microsoft.com/office/powerpoint/2010/main" val="419682761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numéro de diapositive 5"/>
          <p:cNvSpPr>
            <a:spLocks noGrp="1"/>
          </p:cNvSpPr>
          <p:nvPr>
            <p:ph type="sldNum" sz="quarter" idx="12"/>
          </p:nvPr>
        </p:nvSpPr>
        <p:spPr/>
        <p:txBody>
          <a:bodyPr/>
          <a:lstStyle/>
          <a:p>
            <a:pPr algn="l">
              <a:defRPr/>
            </a:pPr>
            <a:fld id="{690388B4-4142-443B-A937-FB472A9A24D4}" type="slidenum">
              <a:rPr lang="fr-FR" smtClean="0">
                <a:solidFill>
                  <a:srgbClr val="000000"/>
                </a:solidFill>
              </a:rPr>
              <a:pPr algn="l">
                <a:defRPr/>
              </a:pPr>
              <a:t>44</a:t>
            </a:fld>
            <a:endParaRPr lang="fr-FR" smtClean="0">
              <a:solidFill>
                <a:srgbClr val="000000"/>
              </a:solidFill>
            </a:endParaRPr>
          </a:p>
        </p:txBody>
      </p:sp>
      <p:pic>
        <p:nvPicPr>
          <p:cNvPr id="45060" name="Picture 2" descr="C:\Documents and Settings\Administrateur\Mes documents\normals_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6" name="Rectangle 5"/>
          <p:cNvSpPr/>
          <p:nvPr/>
        </p:nvSpPr>
        <p:spPr>
          <a:xfrm rot="19530583">
            <a:off x="-201259" y="1719922"/>
            <a:ext cx="5443323" cy="3168352"/>
          </a:xfrm>
          <a:prstGeom prst="rect">
            <a:avLst/>
          </a:prstGeom>
          <a:noFill/>
          <a:ln w="34925">
            <a:noFill/>
          </a:ln>
          <a:effectLst>
            <a:outerShdw blurRad="317500" dir="2700000" algn="ctr">
              <a:srgbClr val="000000">
                <a:alpha val="43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scene3d>
              <a:camera prst="perspectiveHeroicExtremeRightFacing"/>
              <a:lightRig rig="threePt" dir="t"/>
            </a:scene3d>
            <a:sp3d extrusionH="57150">
              <a:bevelT w="38100" h="38100" prst="convex"/>
            </a:sp3d>
          </a:bodyPr>
          <a:lstStyle/>
          <a:p>
            <a:pPr algn="ctr" fontAlgn="base">
              <a:spcBef>
                <a:spcPct val="0"/>
              </a:spcBef>
              <a:spcAft>
                <a:spcPct val="0"/>
              </a:spcAft>
              <a:defRPr/>
            </a:pPr>
            <a:r>
              <a:rPr lang="fr-FR" sz="8000" b="1" i="1" dirty="0" smtClean="0">
                <a:ln w="3175">
                  <a:noFill/>
                </a:ln>
                <a:solidFill>
                  <a:srgbClr val="FF66FF"/>
                </a:solidFill>
                <a:effectLst>
                  <a:innerShdw blurRad="63500" dist="50800" dir="13500000">
                    <a:prstClr val="black">
                      <a:alpha val="50000"/>
                    </a:prstClr>
                  </a:innerShdw>
                  <a:reflection blurRad="6350" stA="50000" endA="300" endPos="50000" dist="29997" dir="5400000" sy="-100000" algn="bl" rotWithShape="0"/>
                </a:effectLst>
                <a:latin typeface="Monotype Corsiva" pitchFamily="66" charset="0"/>
              </a:rPr>
              <a:t>Merci  de </a:t>
            </a:r>
            <a:r>
              <a:rPr lang="fr-FR" sz="8000" b="1" i="1" dirty="0">
                <a:ln w="3175">
                  <a:noFill/>
                </a:ln>
                <a:solidFill>
                  <a:srgbClr val="FF66FF"/>
                </a:solidFill>
                <a:effectLst>
                  <a:innerShdw blurRad="63500" dist="50800" dir="13500000">
                    <a:prstClr val="black">
                      <a:alpha val="50000"/>
                    </a:prstClr>
                  </a:innerShdw>
                  <a:reflection blurRad="6350" stA="50000" endA="300" endPos="50000" dist="29997" dir="5400000" sy="-100000" algn="bl" rotWithShape="0"/>
                </a:effectLst>
                <a:latin typeface="Monotype Corsiva" pitchFamily="66" charset="0"/>
              </a:rPr>
              <a:t>Votre Attention</a:t>
            </a:r>
          </a:p>
        </p:txBody>
      </p:sp>
      <p:sp>
        <p:nvSpPr>
          <p:cNvPr id="9" name="Rectangle 8"/>
          <p:cNvSpPr/>
          <p:nvPr/>
        </p:nvSpPr>
        <p:spPr>
          <a:xfrm rot="995644">
            <a:off x="3880012" y="1226396"/>
            <a:ext cx="2759877" cy="1398213"/>
          </a:xfrm>
          <a:prstGeom prst="rect">
            <a:avLst/>
          </a:prstGeom>
          <a:solidFill>
            <a:srgbClr val="FFCCFF"/>
          </a:solid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style>
          <a:lnRef idx="2">
            <a:schemeClr val="accent1">
              <a:shade val="50000"/>
            </a:schemeClr>
          </a:lnRef>
          <a:fillRef idx="1">
            <a:schemeClr val="accent1"/>
          </a:fillRef>
          <a:effectRef idx="0">
            <a:schemeClr val="accent1"/>
          </a:effectRef>
          <a:fontRef idx="minor">
            <a:schemeClr val="lt1"/>
          </a:fontRef>
        </p:style>
        <p:txBody>
          <a:bodyPr anchor="ctr">
            <a:sp3d extrusionH="57150">
              <a:bevelT w="38100" h="38100" prst="convex"/>
            </a:sp3d>
          </a:bodyPr>
          <a:lstStyle/>
          <a:p>
            <a:pPr algn="ctr" fontAlgn="base">
              <a:spcBef>
                <a:spcPct val="0"/>
              </a:spcBef>
              <a:spcAft>
                <a:spcPct val="0"/>
              </a:spcAft>
              <a:defRPr/>
            </a:pPr>
            <a:r>
              <a:rPr lang="fr-FR" sz="6600" dirty="0" smtClean="0">
                <a:ln>
                  <a:solidFill>
                    <a:srgbClr val="006699"/>
                  </a:solidFill>
                </a:ln>
                <a:solidFill>
                  <a:srgbClr val="006699"/>
                </a:solidFill>
                <a:effectLst>
                  <a:innerShdw blurRad="63500" dist="50800" dir="13500000">
                    <a:prstClr val="black">
                      <a:alpha val="50000"/>
                    </a:prstClr>
                  </a:innerShdw>
                  <a:reflection blurRad="6350" stA="60000" endA="900" endPos="58000" dir="5400000" sy="-100000" algn="bl" rotWithShape="0"/>
                </a:effectLst>
                <a:latin typeface="Monotype Corsiva" pitchFamily="66" charset="0"/>
              </a:rPr>
              <a:t>TICE</a:t>
            </a:r>
            <a:endParaRPr lang="fr-FR" sz="6600" dirty="0">
              <a:ln>
                <a:solidFill>
                  <a:srgbClr val="006699"/>
                </a:solidFill>
              </a:ln>
              <a:solidFill>
                <a:srgbClr val="006699"/>
              </a:solidFill>
              <a:effectLst>
                <a:innerShdw blurRad="63500" dist="50800" dir="13500000">
                  <a:prstClr val="black">
                    <a:alpha val="50000"/>
                  </a:prstClr>
                </a:innerShdw>
                <a:reflection blurRad="6350" stA="60000" endA="900" endPos="58000" dir="5400000" sy="-100000" algn="bl" rotWithShape="0"/>
              </a:effectLst>
              <a:latin typeface="Monotype Corsiva" pitchFamily="66" charset="0"/>
            </a:endParaRPr>
          </a:p>
        </p:txBody>
      </p:sp>
    </p:spTree>
    <p:extLst>
      <p:ext uri="{BB962C8B-B14F-4D97-AF65-F5344CB8AC3E}">
        <p14:creationId xmlns:p14="http://schemas.microsoft.com/office/powerpoint/2010/main" val="36740191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357188" y="1285875"/>
            <a:ext cx="8429625" cy="461963"/>
          </a:xfrm>
          <a:prstGeom prst="rect">
            <a:avLst/>
          </a:prstGeom>
          <a:noFill/>
          <a:ln w="9525">
            <a:noFill/>
            <a:miter lim="800000"/>
            <a:headEnd/>
            <a:tailEnd/>
          </a:ln>
        </p:spPr>
        <p:txBody>
          <a:bodyPr>
            <a:spAutoFit/>
          </a:bodyPr>
          <a:lstStyle/>
          <a:p>
            <a:pPr algn="just"/>
            <a:endParaRPr lang="fr-FR" sz="2400">
              <a:latin typeface="Comic Sans MS" pitchFamily="66" charset="0"/>
            </a:endParaRPr>
          </a:p>
        </p:txBody>
      </p:sp>
      <p:sp>
        <p:nvSpPr>
          <p:cNvPr id="21510" name="Rectangle 7"/>
          <p:cNvSpPr>
            <a:spLocks noChangeArrowheads="1"/>
          </p:cNvSpPr>
          <p:nvPr/>
        </p:nvSpPr>
        <p:spPr bwMode="auto">
          <a:xfrm>
            <a:off x="3000364" y="857232"/>
            <a:ext cx="2857511" cy="40011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defRPr/>
            </a:pPr>
            <a:r>
              <a:rPr lang="fr-CA" sz="2000" b="1" dirty="0" smtClean="0">
                <a:solidFill>
                  <a:srgbClr val="0070C0"/>
                </a:solidFill>
                <a:latin typeface="Century" pitchFamily="18" charset="0"/>
              </a:rPr>
              <a:t>TICE</a:t>
            </a:r>
            <a:endParaRPr lang="fr-FR" sz="2000" b="1" dirty="0">
              <a:solidFill>
                <a:srgbClr val="0070C0"/>
              </a:solidFill>
              <a:latin typeface="Century" pitchFamily="18" charset="0"/>
            </a:endParaRPr>
          </a:p>
        </p:txBody>
      </p:sp>
      <p:sp>
        <p:nvSpPr>
          <p:cNvPr id="9" name="Rectangle 8"/>
          <p:cNvSpPr/>
          <p:nvPr/>
        </p:nvSpPr>
        <p:spPr>
          <a:xfrm>
            <a:off x="3000364" y="1357298"/>
            <a:ext cx="3071812" cy="2542363"/>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lgn="ctr">
              <a:lnSpc>
                <a:spcPct val="150000"/>
              </a:lnSpc>
              <a:defRPr/>
            </a:pPr>
            <a:r>
              <a:rPr lang="fr-FR" b="1" dirty="0" smtClean="0"/>
              <a:t>TICE = TIC + enseignement</a:t>
            </a:r>
          </a:p>
          <a:p>
            <a:pPr algn="ctr">
              <a:lnSpc>
                <a:spcPct val="150000"/>
              </a:lnSpc>
              <a:defRPr/>
            </a:pPr>
            <a:r>
              <a:rPr lang="fr-FR" b="1" dirty="0" smtClean="0"/>
              <a:t>les </a:t>
            </a:r>
            <a:r>
              <a:rPr lang="fr-FR" b="1" dirty="0"/>
              <a:t>outils et produits numériques pouvant être utilisés dans le cadre de </a:t>
            </a:r>
            <a:r>
              <a:rPr lang="fr-FR" b="1" dirty="0" smtClean="0"/>
              <a:t>l'éducation</a:t>
            </a:r>
            <a:r>
              <a:rPr lang="fr-FR" b="1" dirty="0"/>
              <a:t> et de </a:t>
            </a:r>
            <a:r>
              <a:rPr lang="fr-FR" b="1" dirty="0" smtClean="0"/>
              <a:t>l'enseignement.</a:t>
            </a:r>
            <a:endParaRPr lang="fr-FR" b="1" dirty="0"/>
          </a:p>
        </p:txBody>
      </p:sp>
      <p:sp>
        <p:nvSpPr>
          <p:cNvPr id="11" name="Rectangle 10"/>
          <p:cNvSpPr/>
          <p:nvPr/>
        </p:nvSpPr>
        <p:spPr>
          <a:xfrm>
            <a:off x="357158" y="857232"/>
            <a:ext cx="2286016" cy="36933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defRPr/>
            </a:pPr>
            <a:r>
              <a:rPr lang="fr-CA" b="1" dirty="0" smtClean="0">
                <a:solidFill>
                  <a:srgbClr val="0070C0"/>
                </a:solidFill>
                <a:latin typeface="Century" pitchFamily="18" charset="0"/>
              </a:rPr>
              <a:t>   Apprentissage</a:t>
            </a:r>
            <a:endParaRPr lang="fr-CA" b="1" dirty="0">
              <a:solidFill>
                <a:srgbClr val="0070C0"/>
              </a:solidFill>
              <a:latin typeface="Century" pitchFamily="18" charset="0"/>
            </a:endParaRPr>
          </a:p>
        </p:txBody>
      </p:sp>
      <p:sp>
        <p:nvSpPr>
          <p:cNvPr id="12" name="Rectangle 11"/>
          <p:cNvSpPr/>
          <p:nvPr/>
        </p:nvSpPr>
        <p:spPr>
          <a:xfrm>
            <a:off x="6357950" y="857232"/>
            <a:ext cx="2357454" cy="36933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defRPr/>
            </a:pPr>
            <a:r>
              <a:rPr lang="fr-CA" b="1" dirty="0" smtClean="0">
                <a:solidFill>
                  <a:srgbClr val="0070C0"/>
                </a:solidFill>
                <a:latin typeface="Century" pitchFamily="18" charset="0"/>
              </a:rPr>
              <a:t>                 TIC</a:t>
            </a:r>
            <a:endParaRPr lang="fr-CA" b="1" dirty="0">
              <a:solidFill>
                <a:srgbClr val="0070C0"/>
              </a:solidFill>
              <a:latin typeface="Century" pitchFamily="18" charset="0"/>
            </a:endParaRPr>
          </a:p>
        </p:txBody>
      </p:sp>
      <p:sp>
        <p:nvSpPr>
          <p:cNvPr id="13" name="Rectangle 12"/>
          <p:cNvSpPr/>
          <p:nvPr/>
        </p:nvSpPr>
        <p:spPr>
          <a:xfrm>
            <a:off x="214282" y="1364188"/>
            <a:ext cx="2714612" cy="549381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50000"/>
              </a:lnSpc>
              <a:defRPr/>
            </a:pPr>
            <a:r>
              <a:rPr lang="fr-FR" b="1" dirty="0" smtClean="0">
                <a:solidFill>
                  <a:schemeClr val="tx1"/>
                </a:solidFill>
              </a:rPr>
              <a:t>l'acquisition de savoir-faire</a:t>
            </a:r>
          </a:p>
          <a:p>
            <a:pPr algn="ctr">
              <a:lnSpc>
                <a:spcPct val="150000"/>
              </a:lnSpc>
              <a:defRPr/>
            </a:pPr>
            <a:r>
              <a:rPr lang="fr-FR" b="1" u="sng" dirty="0" smtClean="0">
                <a:solidFill>
                  <a:schemeClr val="tx1"/>
                </a:solidFill>
              </a:rPr>
              <a:t>béhaviorisme; </a:t>
            </a:r>
            <a:r>
              <a:rPr lang="fr-FR" b="1" dirty="0">
                <a:solidFill>
                  <a:schemeClr val="tx1"/>
                </a:solidFill>
              </a:rPr>
              <a:t>la mise en relation entre un évènement provoqué par l'extérieur </a:t>
            </a:r>
            <a:r>
              <a:rPr lang="fr-FR" b="1" dirty="0" smtClean="0">
                <a:solidFill>
                  <a:schemeClr val="tx1"/>
                </a:solidFill>
              </a:rPr>
              <a:t> </a:t>
            </a:r>
            <a:r>
              <a:rPr lang="fr-FR" b="1" dirty="0">
                <a:solidFill>
                  <a:schemeClr val="tx1"/>
                </a:solidFill>
              </a:rPr>
              <a:t>et une réaction adéquate du sujet, qui cause un changement de comportement qui est persistant, mesurable, et </a:t>
            </a:r>
            <a:r>
              <a:rPr lang="fr-FR" b="1" dirty="0" smtClean="0">
                <a:solidFill>
                  <a:schemeClr val="tx1"/>
                </a:solidFill>
              </a:rPr>
              <a:t>spécifique.</a:t>
            </a:r>
          </a:p>
          <a:p>
            <a:pPr>
              <a:lnSpc>
                <a:spcPct val="150000"/>
              </a:lnSpc>
              <a:defRPr/>
            </a:pPr>
            <a:endParaRPr lang="fr-FR" dirty="0" smtClean="0"/>
          </a:p>
          <a:p>
            <a:pPr algn="ctr">
              <a:lnSpc>
                <a:spcPct val="150000"/>
              </a:lnSpc>
              <a:defRPr/>
            </a:pPr>
            <a:endParaRPr lang="fr-FR" b="1" dirty="0"/>
          </a:p>
        </p:txBody>
      </p:sp>
      <p:sp>
        <p:nvSpPr>
          <p:cNvPr id="14" name="Rectangle 13"/>
          <p:cNvSpPr/>
          <p:nvPr/>
        </p:nvSpPr>
        <p:spPr>
          <a:xfrm>
            <a:off x="6143636" y="1298564"/>
            <a:ext cx="2786063" cy="341632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lnSpc>
                <a:spcPct val="150000"/>
              </a:lnSpc>
              <a:defRPr/>
            </a:pPr>
            <a:r>
              <a:rPr lang="fr-FR" b="1" dirty="0" smtClean="0">
                <a:solidFill>
                  <a:schemeClr val="tx1"/>
                </a:solidFill>
              </a:rPr>
              <a:t>Techniques utilisées dans le </a:t>
            </a:r>
            <a:r>
              <a:rPr lang="fr-FR" b="1" dirty="0">
                <a:solidFill>
                  <a:schemeClr val="tx1"/>
                </a:solidFill>
              </a:rPr>
              <a:t>traitement et la transmission des informations, principalement de </a:t>
            </a:r>
            <a:r>
              <a:rPr lang="fr-FR" b="1" dirty="0" smtClean="0">
                <a:solidFill>
                  <a:schemeClr val="tx1"/>
                </a:solidFill>
              </a:rPr>
              <a:t>l’informatique, de l’internet et des télécommunications.</a:t>
            </a:r>
            <a:endParaRPr lang="fr-FR" b="1" dirty="0">
              <a:solidFill>
                <a:schemeClr val="tx1"/>
              </a:solidFill>
            </a:endParaRPr>
          </a:p>
        </p:txBody>
      </p:sp>
      <p:sp>
        <p:nvSpPr>
          <p:cNvPr id="16" name="Rectangle 6"/>
          <p:cNvSpPr>
            <a:spLocks noChangeArrowheads="1"/>
          </p:cNvSpPr>
          <p:nvPr/>
        </p:nvSpPr>
        <p:spPr bwMode="auto">
          <a:xfrm>
            <a:off x="1857356" y="285728"/>
            <a:ext cx="5214955" cy="46166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a:spAutoFit/>
          </a:bodyPr>
          <a:lstStyle/>
          <a:p>
            <a:pPr>
              <a:defRPr/>
            </a:pPr>
            <a:r>
              <a:rPr lang="fr-CA" sz="2400" b="1" dirty="0" smtClean="0">
                <a:latin typeface="Century" pitchFamily="18" charset="0"/>
              </a:rPr>
              <a:t>       TICE  et l’apprentissage</a:t>
            </a:r>
            <a:endParaRPr lang="fr-FR" sz="2400" dirty="0">
              <a:latin typeface="Century" pitchFamily="18" charset="0"/>
            </a:endParaRPr>
          </a:p>
        </p:txBody>
      </p:sp>
      <p:sp>
        <p:nvSpPr>
          <p:cNvPr id="15" name="Espace réservé du numéro de diapositive 14"/>
          <p:cNvSpPr>
            <a:spLocks noGrp="1"/>
          </p:cNvSpPr>
          <p:nvPr>
            <p:ph type="sldNum" sz="quarter" idx="12"/>
          </p:nvPr>
        </p:nvSpPr>
        <p:spPr/>
        <p:txBody>
          <a:bodyPr/>
          <a:lstStyle/>
          <a:p>
            <a:pPr>
              <a:defRPr/>
            </a:pPr>
            <a:fld id="{38325579-2233-4EAB-8A37-DCD7CA7A6B7A}" type="slidenum">
              <a:rPr lang="fr-FR" smtClean="0"/>
              <a:pPr>
                <a:defRPr/>
              </a:pPr>
              <a:t>5</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strips(downLeft)">
                                      <p:cBhvr>
                                        <p:cTn id="13" dur="500"/>
                                        <p:tgtEl>
                                          <p:spTgt spid="11"/>
                                        </p:tgtEl>
                                      </p:cBhvr>
                                    </p:animEffect>
                                  </p:childTnLst>
                                </p:cTn>
                              </p:par>
                              <p:par>
                                <p:cTn id="14" presetID="18" presetClass="entr" presetSubtype="12" fill="hold"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strips(downLeft)">
                                      <p:cBhvr>
                                        <p:cTn id="16" dur="500"/>
                                        <p:tgtEl>
                                          <p:spTgt spid="13"/>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strips(downLeft)">
                                      <p:cBhvr>
                                        <p:cTn id="21" dur="500"/>
                                        <p:tgtEl>
                                          <p:spTgt spid="14"/>
                                        </p:tgtEl>
                                      </p:cBhvr>
                                    </p:animEffect>
                                  </p:childTnLst>
                                </p:cTn>
                              </p:par>
                              <p:par>
                                <p:cTn id="22" presetID="18" presetClass="entr" presetSubtype="12"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trips(downLeft)">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30"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800" decel="100000"/>
                                        <p:tgtEl>
                                          <p:spTgt spid="9"/>
                                        </p:tgtEl>
                                      </p:cBhvr>
                                    </p:animEffect>
                                    <p:anim calcmode="lin" valueType="num">
                                      <p:cBhvr>
                                        <p:cTn id="30" dur="800" decel="100000" fill="hold"/>
                                        <p:tgtEl>
                                          <p:spTgt spid="9"/>
                                        </p:tgtEl>
                                        <p:attrNameLst>
                                          <p:attrName>style.rotation</p:attrName>
                                        </p:attrNameLst>
                                      </p:cBhvr>
                                      <p:tavLst>
                                        <p:tav tm="0">
                                          <p:val>
                                            <p:fltVal val="-90"/>
                                          </p:val>
                                        </p:tav>
                                        <p:tav tm="100000">
                                          <p:val>
                                            <p:fltVal val="0"/>
                                          </p:val>
                                        </p:tav>
                                      </p:tavLst>
                                    </p:anim>
                                    <p:anim calcmode="lin" valueType="num">
                                      <p:cBhvr>
                                        <p:cTn id="31" dur="800" decel="100000" fill="hold"/>
                                        <p:tgtEl>
                                          <p:spTgt spid="9"/>
                                        </p:tgtEl>
                                        <p:attrNameLst>
                                          <p:attrName>ppt_x</p:attrName>
                                        </p:attrNameLst>
                                      </p:cBhvr>
                                      <p:tavLst>
                                        <p:tav tm="0">
                                          <p:val>
                                            <p:strVal val="#ppt_x+0.4"/>
                                          </p:val>
                                        </p:tav>
                                        <p:tav tm="100000">
                                          <p:val>
                                            <p:strVal val="#ppt_x-0.05"/>
                                          </p:val>
                                        </p:tav>
                                      </p:tavLst>
                                    </p:anim>
                                    <p:anim calcmode="lin" valueType="num">
                                      <p:cBhvr>
                                        <p:cTn id="32" dur="800" decel="100000" fill="hold"/>
                                        <p:tgtEl>
                                          <p:spTgt spid="9"/>
                                        </p:tgtEl>
                                        <p:attrNameLst>
                                          <p:attrName>ppt_y</p:attrName>
                                        </p:attrNameLst>
                                      </p:cBhvr>
                                      <p:tavLst>
                                        <p:tav tm="0">
                                          <p:val>
                                            <p:strVal val="#ppt_y-0.4"/>
                                          </p:val>
                                        </p:tav>
                                        <p:tav tm="100000">
                                          <p:val>
                                            <p:strVal val="#ppt_y+0.1"/>
                                          </p:val>
                                        </p:tav>
                                      </p:tavLst>
                                    </p:anim>
                                    <p:anim calcmode="lin" valueType="num">
                                      <p:cBhvr>
                                        <p:cTn id="33"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34"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par>
                                <p:cTn id="35" presetID="30" presetClass="entr" presetSubtype="0" fill="hold" grpId="0" nodeType="withEffect">
                                  <p:stCondLst>
                                    <p:cond delay="0"/>
                                  </p:stCondLst>
                                  <p:childTnLst>
                                    <p:set>
                                      <p:cBhvr>
                                        <p:cTn id="36" dur="1" fill="hold">
                                          <p:stCondLst>
                                            <p:cond delay="0"/>
                                          </p:stCondLst>
                                        </p:cTn>
                                        <p:tgtEl>
                                          <p:spTgt spid="21510"/>
                                        </p:tgtEl>
                                        <p:attrNameLst>
                                          <p:attrName>style.visibility</p:attrName>
                                        </p:attrNameLst>
                                      </p:cBhvr>
                                      <p:to>
                                        <p:strVal val="visible"/>
                                      </p:to>
                                    </p:set>
                                    <p:animEffect transition="in" filter="fade">
                                      <p:cBhvr>
                                        <p:cTn id="37" dur="800" decel="100000"/>
                                        <p:tgtEl>
                                          <p:spTgt spid="21510"/>
                                        </p:tgtEl>
                                      </p:cBhvr>
                                    </p:animEffect>
                                    <p:anim calcmode="lin" valueType="num">
                                      <p:cBhvr>
                                        <p:cTn id="38" dur="800" decel="100000" fill="hold"/>
                                        <p:tgtEl>
                                          <p:spTgt spid="21510"/>
                                        </p:tgtEl>
                                        <p:attrNameLst>
                                          <p:attrName>style.rotation</p:attrName>
                                        </p:attrNameLst>
                                      </p:cBhvr>
                                      <p:tavLst>
                                        <p:tav tm="0">
                                          <p:val>
                                            <p:fltVal val="-90"/>
                                          </p:val>
                                        </p:tav>
                                        <p:tav tm="100000">
                                          <p:val>
                                            <p:fltVal val="0"/>
                                          </p:val>
                                        </p:tav>
                                      </p:tavLst>
                                    </p:anim>
                                    <p:anim calcmode="lin" valueType="num">
                                      <p:cBhvr>
                                        <p:cTn id="39" dur="800" decel="100000" fill="hold"/>
                                        <p:tgtEl>
                                          <p:spTgt spid="21510"/>
                                        </p:tgtEl>
                                        <p:attrNameLst>
                                          <p:attrName>ppt_x</p:attrName>
                                        </p:attrNameLst>
                                      </p:cBhvr>
                                      <p:tavLst>
                                        <p:tav tm="0">
                                          <p:val>
                                            <p:strVal val="#ppt_x+0.4"/>
                                          </p:val>
                                        </p:tav>
                                        <p:tav tm="100000">
                                          <p:val>
                                            <p:strVal val="#ppt_x-0.05"/>
                                          </p:val>
                                        </p:tav>
                                      </p:tavLst>
                                    </p:anim>
                                    <p:anim calcmode="lin" valueType="num">
                                      <p:cBhvr>
                                        <p:cTn id="40" dur="800" decel="100000" fill="hold"/>
                                        <p:tgtEl>
                                          <p:spTgt spid="21510"/>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21510"/>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2151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animBg="1"/>
      <p:bldP spid="9" grpId="0" animBg="1"/>
      <p:bldP spid="11" grpId="0" animBg="1"/>
      <p:bldP spid="14"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1714480" y="214290"/>
            <a:ext cx="5500726" cy="785818"/>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fr-FR" sz="3600" b="1" dirty="0" smtClean="0">
              <a:solidFill>
                <a:srgbClr val="FF0000"/>
              </a:solidFill>
            </a:endParaRPr>
          </a:p>
          <a:p>
            <a:pPr algn="ctr">
              <a:defRPr/>
            </a:pPr>
            <a:r>
              <a:rPr lang="fr-FR" sz="2800" b="1" dirty="0" smtClean="0">
                <a:solidFill>
                  <a:srgbClr val="FF0000"/>
                </a:solidFill>
              </a:rPr>
              <a:t>Les différents types de TICE</a:t>
            </a:r>
            <a:endParaRPr lang="fr-FR" sz="2800" b="1" dirty="0">
              <a:solidFill>
                <a:srgbClr val="FF0000"/>
              </a:solidFill>
            </a:endParaRPr>
          </a:p>
          <a:p>
            <a:pPr>
              <a:defRPr/>
            </a:pPr>
            <a:r>
              <a:rPr lang="fr-FR" sz="2400" b="1" i="1" dirty="0">
                <a:solidFill>
                  <a:srgbClr val="0070C0"/>
                </a:solidFill>
                <a:latin typeface="Times New Roman" pitchFamily="18" charset="0"/>
                <a:ea typeface="Calibri" pitchFamily="34" charset="0"/>
                <a:cs typeface="Times New Roman" pitchFamily="18" charset="0"/>
              </a:rPr>
              <a:t>        </a:t>
            </a:r>
          </a:p>
        </p:txBody>
      </p:sp>
      <p:cxnSp>
        <p:nvCxnSpPr>
          <p:cNvPr id="4" name="Connecteur droit 3"/>
          <p:cNvCxnSpPr/>
          <p:nvPr/>
        </p:nvCxnSpPr>
        <p:spPr>
          <a:xfrm rot="10800000" flipV="1">
            <a:off x="785786" y="1287448"/>
            <a:ext cx="7358114" cy="69850"/>
          </a:xfrm>
          <a:prstGeom prst="line">
            <a:avLst/>
          </a:prstGeom>
        </p:spPr>
        <p:style>
          <a:lnRef idx="3">
            <a:schemeClr val="accent2"/>
          </a:lnRef>
          <a:fillRef idx="0">
            <a:schemeClr val="accent2"/>
          </a:fillRef>
          <a:effectRef idx="2">
            <a:schemeClr val="accent2"/>
          </a:effectRef>
          <a:fontRef idx="minor">
            <a:schemeClr val="tx1"/>
          </a:fontRef>
        </p:style>
      </p:cxnSp>
      <p:cxnSp>
        <p:nvCxnSpPr>
          <p:cNvPr id="10" name="Connecteur droit 9"/>
          <p:cNvCxnSpPr/>
          <p:nvPr/>
        </p:nvCxnSpPr>
        <p:spPr>
          <a:xfrm rot="5400000" flipH="1" flipV="1">
            <a:off x="607191" y="1535893"/>
            <a:ext cx="35719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Connecteur droit 10"/>
          <p:cNvCxnSpPr/>
          <p:nvPr/>
        </p:nvCxnSpPr>
        <p:spPr>
          <a:xfrm rot="16200000" flipV="1">
            <a:off x="7965307" y="1464454"/>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4" name="Connecteur droit 13"/>
          <p:cNvCxnSpPr/>
          <p:nvPr/>
        </p:nvCxnSpPr>
        <p:spPr>
          <a:xfrm rot="16200000" flipV="1">
            <a:off x="3107521" y="1535892"/>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5" name="Connecteur droit 14"/>
          <p:cNvCxnSpPr/>
          <p:nvPr/>
        </p:nvCxnSpPr>
        <p:spPr>
          <a:xfrm rot="16200000" flipV="1">
            <a:off x="5536413" y="1464454"/>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6" name="Connecteur droit 15"/>
          <p:cNvCxnSpPr/>
          <p:nvPr/>
        </p:nvCxnSpPr>
        <p:spPr>
          <a:xfrm rot="5400000" flipH="1" flipV="1">
            <a:off x="4358083" y="1142587"/>
            <a:ext cx="285752" cy="794"/>
          </a:xfrm>
          <a:prstGeom prst="line">
            <a:avLst/>
          </a:prstGeom>
        </p:spPr>
        <p:style>
          <a:lnRef idx="3">
            <a:schemeClr val="accent2"/>
          </a:lnRef>
          <a:fillRef idx="0">
            <a:schemeClr val="accent2"/>
          </a:fillRef>
          <a:effectRef idx="2">
            <a:schemeClr val="accent2"/>
          </a:effectRef>
          <a:fontRef idx="minor">
            <a:schemeClr val="tx1"/>
          </a:fontRef>
        </p:style>
      </p:cxnSp>
      <p:sp>
        <p:nvSpPr>
          <p:cNvPr id="25" name="Rectangle 24"/>
          <p:cNvSpPr/>
          <p:nvPr/>
        </p:nvSpPr>
        <p:spPr>
          <a:xfrm>
            <a:off x="285720" y="1785926"/>
            <a:ext cx="4572000" cy="830997"/>
          </a:xfrm>
          <a:prstGeom prst="rect">
            <a:avLst/>
          </a:prstGeom>
        </p:spPr>
        <p:txBody>
          <a:bodyPr>
            <a:spAutoFit/>
          </a:bodyPr>
          <a:lstStyle/>
          <a:p>
            <a:r>
              <a:rPr lang="fr-FR" b="1" i="1" dirty="0" smtClean="0">
                <a:solidFill>
                  <a:srgbClr val="0070C0"/>
                </a:solidFill>
                <a:latin typeface="Times New Roman" pitchFamily="18" charset="0"/>
                <a:ea typeface="Calibri" pitchFamily="34" charset="0"/>
                <a:cs typeface="Times New Roman" pitchFamily="18" charset="0"/>
              </a:rPr>
              <a:t> </a:t>
            </a:r>
            <a:r>
              <a:rPr lang="fr-FR" sz="2400" b="1" i="1" u="sng" dirty="0" smtClean="0">
                <a:solidFill>
                  <a:srgbClr val="C00000"/>
                </a:solidFill>
                <a:latin typeface="Times New Roman" pitchFamily="18" charset="0"/>
                <a:ea typeface="Calibri" pitchFamily="34" charset="0"/>
                <a:cs typeface="Times New Roman" pitchFamily="18" charset="0"/>
              </a:rPr>
              <a:t>Les  logiciels</a:t>
            </a:r>
          </a:p>
          <a:p>
            <a:r>
              <a:rPr lang="fr-FR" sz="2400" b="1" i="1" u="sng" dirty="0" smtClean="0">
                <a:solidFill>
                  <a:srgbClr val="C00000"/>
                </a:solidFill>
                <a:latin typeface="Times New Roman" pitchFamily="18" charset="0"/>
                <a:ea typeface="Calibri" pitchFamily="34" charset="0"/>
                <a:cs typeface="Times New Roman" pitchFamily="18" charset="0"/>
              </a:rPr>
              <a:t> bureautiques</a:t>
            </a:r>
          </a:p>
        </p:txBody>
      </p:sp>
      <p:sp>
        <p:nvSpPr>
          <p:cNvPr id="26" name="Rectangle 25"/>
          <p:cNvSpPr/>
          <p:nvPr/>
        </p:nvSpPr>
        <p:spPr>
          <a:xfrm>
            <a:off x="2571736" y="1785926"/>
            <a:ext cx="1571636" cy="646331"/>
          </a:xfrm>
          <a:prstGeom prst="rect">
            <a:avLst/>
          </a:prstGeom>
        </p:spPr>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Les  dispositifs  </a:t>
            </a:r>
          </a:p>
          <a:p>
            <a:r>
              <a:rPr lang="fr-FR" b="1" i="1" dirty="0" smtClean="0">
                <a:solidFill>
                  <a:srgbClr val="0070C0"/>
                </a:solidFill>
                <a:latin typeface="Times New Roman" pitchFamily="18" charset="0"/>
                <a:ea typeface="Calibri" pitchFamily="34" charset="0"/>
                <a:cs typeface="Times New Roman" pitchFamily="18" charset="0"/>
              </a:rPr>
              <a:t>liés à l’image</a:t>
            </a:r>
          </a:p>
        </p:txBody>
      </p:sp>
      <p:sp>
        <p:nvSpPr>
          <p:cNvPr id="27" name="Rectangle 26"/>
          <p:cNvSpPr/>
          <p:nvPr/>
        </p:nvSpPr>
        <p:spPr>
          <a:xfrm>
            <a:off x="5143504" y="1785926"/>
            <a:ext cx="1785950" cy="369332"/>
          </a:xfrm>
          <a:prstGeom prst="rect">
            <a:avLst/>
          </a:prstGeom>
        </p:spPr>
        <p:txBody>
          <a:bodyPr wrap="square">
            <a:spAutoFit/>
          </a:bodyPr>
          <a:lstStyle/>
          <a:p>
            <a:r>
              <a:rPr lang="fr-FR" b="1" dirty="0" smtClean="0">
                <a:solidFill>
                  <a:srgbClr val="0070C0"/>
                </a:solidFill>
                <a:latin typeface="Times New Roman" pitchFamily="18" charset="0"/>
                <a:ea typeface="Calibri" pitchFamily="34" charset="0"/>
                <a:cs typeface="Times New Roman" pitchFamily="18" charset="0"/>
              </a:rPr>
              <a:t>Internet</a:t>
            </a:r>
            <a:endParaRPr lang="fr-FR" b="1" i="1" dirty="0" smtClean="0">
              <a:solidFill>
                <a:srgbClr val="0070C0"/>
              </a:solidFill>
              <a:latin typeface="Times New Roman" pitchFamily="18" charset="0"/>
              <a:ea typeface="Calibri" pitchFamily="34" charset="0"/>
              <a:cs typeface="Times New Roman" pitchFamily="18" charset="0"/>
            </a:endParaRPr>
          </a:p>
        </p:txBody>
      </p:sp>
      <p:sp>
        <p:nvSpPr>
          <p:cNvPr id="28" name="Rectangle 27"/>
          <p:cNvSpPr/>
          <p:nvPr/>
        </p:nvSpPr>
        <p:spPr>
          <a:xfrm>
            <a:off x="6929422" y="1714488"/>
            <a:ext cx="2214578" cy="646331"/>
          </a:xfrm>
          <a:prstGeom prst="rect">
            <a:avLst/>
          </a:prstGeom>
        </p:spPr>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Les  logiciels</a:t>
            </a:r>
          </a:p>
          <a:p>
            <a:r>
              <a:rPr lang="fr-FR" b="1" i="1" dirty="0" smtClean="0">
                <a:solidFill>
                  <a:srgbClr val="0070C0"/>
                </a:solidFill>
                <a:latin typeface="Times New Roman" pitchFamily="18" charset="0"/>
                <a:ea typeface="Calibri" pitchFamily="34" charset="0"/>
                <a:cs typeface="Times New Roman" pitchFamily="18" charset="0"/>
              </a:rPr>
              <a:t> à usage pédagogique</a:t>
            </a:r>
          </a:p>
        </p:txBody>
      </p:sp>
      <p:sp>
        <p:nvSpPr>
          <p:cNvPr id="29" name="Rectangle 28"/>
          <p:cNvSpPr/>
          <p:nvPr/>
        </p:nvSpPr>
        <p:spPr>
          <a:xfrm>
            <a:off x="214282" y="2610683"/>
            <a:ext cx="4143372" cy="424731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 traitement de texte : </a:t>
            </a:r>
            <a:endParaRPr lang="fr-FR" dirty="0" smtClean="0"/>
          </a:p>
          <a:p>
            <a:r>
              <a:rPr lang="fr-FR" dirty="0" smtClean="0"/>
              <a:t> </a:t>
            </a:r>
            <a:r>
              <a:rPr lang="fr-FR" dirty="0"/>
              <a:t>une modalité de l’écriture incontournable et utilisable en dehors de </a:t>
            </a:r>
            <a:r>
              <a:rPr lang="fr-FR" dirty="0" smtClean="0"/>
              <a:t>l’école.</a:t>
            </a:r>
          </a:p>
          <a:p>
            <a:r>
              <a:rPr lang="fr-FR" dirty="0"/>
              <a:t>élèves plus attirés pour l’écriture, par l’attrait du matériel, la possibilité de s’auto </a:t>
            </a:r>
            <a:r>
              <a:rPr lang="fr-FR" dirty="0" smtClean="0"/>
              <a:t>corriger.</a:t>
            </a:r>
            <a:endParaRPr lang="fr-FR" dirty="0"/>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Le tableur : </a:t>
            </a:r>
          </a:p>
          <a:p>
            <a:r>
              <a:rPr lang="fr-FR" dirty="0" smtClean="0"/>
              <a:t>outil </a:t>
            </a:r>
            <a:r>
              <a:rPr lang="fr-FR" dirty="0"/>
              <a:t>puissant de calcul, comme logiciel de simulation ou comme outil graphique.</a:t>
            </a:r>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La PAO :</a:t>
            </a:r>
            <a:r>
              <a:rPr lang="fr-FR" dirty="0" smtClean="0"/>
              <a:t> </a:t>
            </a:r>
          </a:p>
          <a:p>
            <a:r>
              <a:rPr lang="fr-FR" dirty="0" smtClean="0"/>
              <a:t>les </a:t>
            </a:r>
            <a:r>
              <a:rPr lang="fr-FR" dirty="0"/>
              <a:t>logiciels de publication assistée par ordinateurs, de dessin, d’acquisition et de retouche de l’image.</a:t>
            </a:r>
            <a:endParaRPr lang="fr-FR" b="1" i="1" dirty="0" smtClean="0">
              <a:solidFill>
                <a:srgbClr val="0070C0"/>
              </a:solidFill>
              <a:latin typeface="Times New Roman" pitchFamily="18" charset="0"/>
              <a:ea typeface="Calibri" pitchFamily="34" charset="0"/>
              <a:cs typeface="Times New Roman" pitchFamily="18" charset="0"/>
            </a:endParaRPr>
          </a:p>
        </p:txBody>
      </p:sp>
      <p:sp>
        <p:nvSpPr>
          <p:cNvPr id="17" name="Espace réservé du numéro de diapositive 16"/>
          <p:cNvSpPr>
            <a:spLocks noGrp="1"/>
          </p:cNvSpPr>
          <p:nvPr>
            <p:ph type="sldNum" sz="quarter" idx="12"/>
          </p:nvPr>
        </p:nvSpPr>
        <p:spPr/>
        <p:txBody>
          <a:bodyPr/>
          <a:lstStyle/>
          <a:p>
            <a:fld id="{CF4668DC-857F-487D-BFFA-8C0CA5037977}" type="slidenum">
              <a:rPr lang="fr-BE" smtClean="0"/>
              <a:pPr/>
              <a:t>6</a:t>
            </a:fld>
            <a:endParaRPr lang="fr-B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strips(downLeft)">
                                      <p:cBhvr>
                                        <p:cTn id="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1714480" y="142852"/>
            <a:ext cx="5500726" cy="785818"/>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fr-FR" sz="3600" b="1" dirty="0" smtClean="0">
              <a:solidFill>
                <a:srgbClr val="FF0000"/>
              </a:solidFill>
            </a:endParaRPr>
          </a:p>
          <a:p>
            <a:pPr algn="ctr">
              <a:defRPr/>
            </a:pPr>
            <a:r>
              <a:rPr lang="fr-FR" sz="2800" b="1" dirty="0" smtClean="0">
                <a:solidFill>
                  <a:srgbClr val="FF0000"/>
                </a:solidFill>
              </a:rPr>
              <a:t>Les différents types de TICE</a:t>
            </a:r>
            <a:endParaRPr lang="fr-FR" sz="2800" b="1" dirty="0">
              <a:solidFill>
                <a:srgbClr val="FF0000"/>
              </a:solidFill>
            </a:endParaRPr>
          </a:p>
          <a:p>
            <a:pPr>
              <a:defRPr/>
            </a:pPr>
            <a:r>
              <a:rPr lang="fr-FR" sz="2400" b="1" i="1" dirty="0">
                <a:solidFill>
                  <a:srgbClr val="0070C0"/>
                </a:solidFill>
                <a:latin typeface="Times New Roman" pitchFamily="18" charset="0"/>
                <a:ea typeface="Calibri" pitchFamily="34" charset="0"/>
                <a:cs typeface="Times New Roman" pitchFamily="18" charset="0"/>
              </a:rPr>
              <a:t>        </a:t>
            </a:r>
          </a:p>
        </p:txBody>
      </p:sp>
      <p:cxnSp>
        <p:nvCxnSpPr>
          <p:cNvPr id="4" name="Connecteur droit 3"/>
          <p:cNvCxnSpPr/>
          <p:nvPr/>
        </p:nvCxnSpPr>
        <p:spPr>
          <a:xfrm rot="10800000" flipV="1">
            <a:off x="785786" y="1142985"/>
            <a:ext cx="7358114" cy="69850"/>
          </a:xfrm>
          <a:prstGeom prst="line">
            <a:avLst/>
          </a:prstGeom>
        </p:spPr>
        <p:style>
          <a:lnRef idx="3">
            <a:schemeClr val="accent2"/>
          </a:lnRef>
          <a:fillRef idx="0">
            <a:schemeClr val="accent2"/>
          </a:fillRef>
          <a:effectRef idx="2">
            <a:schemeClr val="accent2"/>
          </a:effectRef>
          <a:fontRef idx="minor">
            <a:schemeClr val="tx1"/>
          </a:fontRef>
        </p:style>
      </p:cxnSp>
      <p:cxnSp>
        <p:nvCxnSpPr>
          <p:cNvPr id="10" name="Connecteur droit 9"/>
          <p:cNvCxnSpPr/>
          <p:nvPr/>
        </p:nvCxnSpPr>
        <p:spPr>
          <a:xfrm rot="5400000" flipH="1" flipV="1">
            <a:off x="607191" y="1392223"/>
            <a:ext cx="35719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Connecteur droit 10"/>
          <p:cNvCxnSpPr/>
          <p:nvPr/>
        </p:nvCxnSpPr>
        <p:spPr>
          <a:xfrm rot="16200000" flipV="1">
            <a:off x="7965307" y="1321579"/>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4" name="Connecteur droit 13"/>
          <p:cNvCxnSpPr/>
          <p:nvPr/>
        </p:nvCxnSpPr>
        <p:spPr>
          <a:xfrm rot="16200000" flipV="1">
            <a:off x="3107521" y="1393017"/>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5" name="Connecteur droit 14"/>
          <p:cNvCxnSpPr/>
          <p:nvPr/>
        </p:nvCxnSpPr>
        <p:spPr>
          <a:xfrm rot="16200000" flipV="1">
            <a:off x="5536413" y="1321579"/>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6" name="Connecteur droit 15"/>
          <p:cNvCxnSpPr/>
          <p:nvPr/>
        </p:nvCxnSpPr>
        <p:spPr>
          <a:xfrm rot="5400000" flipH="1" flipV="1">
            <a:off x="4358083" y="1071149"/>
            <a:ext cx="285752" cy="794"/>
          </a:xfrm>
          <a:prstGeom prst="line">
            <a:avLst/>
          </a:prstGeom>
        </p:spPr>
        <p:style>
          <a:lnRef idx="3">
            <a:schemeClr val="accent2"/>
          </a:lnRef>
          <a:fillRef idx="0">
            <a:schemeClr val="accent2"/>
          </a:fillRef>
          <a:effectRef idx="2">
            <a:schemeClr val="accent2"/>
          </a:effectRef>
          <a:fontRef idx="minor">
            <a:schemeClr val="tx1"/>
          </a:fontRef>
        </p:style>
      </p:cxnSp>
      <p:sp>
        <p:nvSpPr>
          <p:cNvPr id="25" name="Rectangle 24"/>
          <p:cNvSpPr/>
          <p:nvPr/>
        </p:nvSpPr>
        <p:spPr>
          <a:xfrm>
            <a:off x="285720" y="1571612"/>
            <a:ext cx="1714512" cy="646331"/>
          </a:xfrm>
          <a:prstGeom prst="rect">
            <a:avLst/>
          </a:prstGeom>
        </p:spPr>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 Les  logiciels</a:t>
            </a:r>
          </a:p>
          <a:p>
            <a:r>
              <a:rPr lang="fr-FR" b="1" i="1" dirty="0" smtClean="0">
                <a:solidFill>
                  <a:srgbClr val="0070C0"/>
                </a:solidFill>
                <a:latin typeface="Times New Roman" pitchFamily="18" charset="0"/>
                <a:ea typeface="Calibri" pitchFamily="34" charset="0"/>
                <a:cs typeface="Times New Roman" pitchFamily="18" charset="0"/>
              </a:rPr>
              <a:t> bureautiques</a:t>
            </a:r>
          </a:p>
        </p:txBody>
      </p:sp>
      <p:sp>
        <p:nvSpPr>
          <p:cNvPr id="26" name="Rectangle 25"/>
          <p:cNvSpPr/>
          <p:nvPr/>
        </p:nvSpPr>
        <p:spPr>
          <a:xfrm>
            <a:off x="2571736" y="1500174"/>
            <a:ext cx="2071702" cy="646331"/>
          </a:xfrm>
          <a:prstGeom prst="rect">
            <a:avLst/>
          </a:prstGeom>
        </p:spPr>
        <p:txBody>
          <a:bodyPr wrap="square">
            <a:spAutoFit/>
          </a:bodyPr>
          <a:lstStyle/>
          <a:p>
            <a:r>
              <a:rPr lang="fr-FR" b="1" i="1" u="sng" dirty="0" smtClean="0">
                <a:solidFill>
                  <a:srgbClr val="C00000"/>
                </a:solidFill>
                <a:latin typeface="Times New Roman" pitchFamily="18" charset="0"/>
                <a:ea typeface="Calibri" pitchFamily="34" charset="0"/>
                <a:cs typeface="Times New Roman" pitchFamily="18" charset="0"/>
              </a:rPr>
              <a:t>Les  dispositifs  </a:t>
            </a:r>
          </a:p>
          <a:p>
            <a:r>
              <a:rPr lang="fr-FR" b="1" i="1" u="sng" dirty="0" smtClean="0">
                <a:solidFill>
                  <a:srgbClr val="C00000"/>
                </a:solidFill>
                <a:latin typeface="Times New Roman" pitchFamily="18" charset="0"/>
                <a:ea typeface="Calibri" pitchFamily="34" charset="0"/>
                <a:cs typeface="Times New Roman" pitchFamily="18" charset="0"/>
              </a:rPr>
              <a:t>liés à l’image</a:t>
            </a:r>
          </a:p>
        </p:txBody>
      </p:sp>
      <p:sp>
        <p:nvSpPr>
          <p:cNvPr id="27" name="Rectangle 26"/>
          <p:cNvSpPr/>
          <p:nvPr/>
        </p:nvSpPr>
        <p:spPr>
          <a:xfrm>
            <a:off x="5214942" y="1643050"/>
            <a:ext cx="1143008" cy="369332"/>
          </a:xfrm>
          <a:prstGeom prst="rect">
            <a:avLst/>
          </a:prstGeom>
        </p:spPr>
        <p:txBody>
          <a:bodyPr wrap="square">
            <a:spAutoFit/>
          </a:bodyPr>
          <a:lstStyle/>
          <a:p>
            <a:r>
              <a:rPr lang="fr-FR" b="1" dirty="0" smtClean="0">
                <a:solidFill>
                  <a:srgbClr val="0070C0"/>
                </a:solidFill>
                <a:latin typeface="Times New Roman" pitchFamily="18" charset="0"/>
                <a:ea typeface="Calibri" pitchFamily="34" charset="0"/>
                <a:cs typeface="Times New Roman" pitchFamily="18" charset="0"/>
              </a:rPr>
              <a:t>Internet</a:t>
            </a:r>
            <a:endParaRPr lang="fr-FR" b="1" i="1" dirty="0" smtClean="0">
              <a:solidFill>
                <a:srgbClr val="0070C0"/>
              </a:solidFill>
              <a:latin typeface="Times New Roman" pitchFamily="18" charset="0"/>
              <a:ea typeface="Calibri" pitchFamily="34" charset="0"/>
              <a:cs typeface="Times New Roman" pitchFamily="18" charset="0"/>
            </a:endParaRPr>
          </a:p>
        </p:txBody>
      </p:sp>
      <p:sp>
        <p:nvSpPr>
          <p:cNvPr id="28" name="Rectangle 27"/>
          <p:cNvSpPr/>
          <p:nvPr/>
        </p:nvSpPr>
        <p:spPr>
          <a:xfrm>
            <a:off x="7286644" y="1571612"/>
            <a:ext cx="1785982" cy="923330"/>
          </a:xfrm>
          <a:prstGeom prst="rect">
            <a:avLst/>
          </a:prstGeom>
        </p:spPr>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Les  logiciels</a:t>
            </a:r>
          </a:p>
          <a:p>
            <a:r>
              <a:rPr lang="fr-FR" b="1" i="1" dirty="0" smtClean="0">
                <a:solidFill>
                  <a:srgbClr val="0070C0"/>
                </a:solidFill>
                <a:latin typeface="Times New Roman" pitchFamily="18" charset="0"/>
                <a:ea typeface="Calibri" pitchFamily="34" charset="0"/>
                <a:cs typeface="Times New Roman" pitchFamily="18" charset="0"/>
              </a:rPr>
              <a:t> à usage pédagogique</a:t>
            </a:r>
          </a:p>
        </p:txBody>
      </p:sp>
      <p:sp>
        <p:nvSpPr>
          <p:cNvPr id="18" name="Rectangle 17"/>
          <p:cNvSpPr/>
          <p:nvPr/>
        </p:nvSpPr>
        <p:spPr>
          <a:xfrm>
            <a:off x="1643042" y="2285992"/>
            <a:ext cx="3786214" cy="397031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  scanner : </a:t>
            </a:r>
          </a:p>
          <a:p>
            <a:r>
              <a:rPr lang="fr-FR" dirty="0" smtClean="0"/>
              <a:t>réalisation </a:t>
            </a:r>
            <a:r>
              <a:rPr lang="fr-FR" dirty="0"/>
              <a:t>d’un journal numérique, </a:t>
            </a:r>
            <a:endParaRPr lang="fr-FR" dirty="0" smtClean="0"/>
          </a:p>
          <a:p>
            <a:r>
              <a:rPr lang="fr-FR" dirty="0" smtClean="0"/>
              <a:t>le </a:t>
            </a:r>
            <a:r>
              <a:rPr lang="fr-FR" dirty="0"/>
              <a:t>scanner peut </a:t>
            </a:r>
            <a:r>
              <a:rPr lang="fr-FR" dirty="0" smtClean="0"/>
              <a:t> s’avérer </a:t>
            </a:r>
            <a:r>
              <a:rPr lang="fr-FR" dirty="0"/>
              <a:t>utile pour insérer des dessins ou des schémas, </a:t>
            </a:r>
            <a:r>
              <a:rPr lang="fr-FR" dirty="0" smtClean="0"/>
              <a:t>intégrer </a:t>
            </a:r>
            <a:r>
              <a:rPr lang="fr-FR" dirty="0"/>
              <a:t>un texte déjà tapé.</a:t>
            </a:r>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L’appareil  </a:t>
            </a:r>
            <a:r>
              <a:rPr lang="fr-FR" b="1" i="1" dirty="0" err="1" smtClean="0">
                <a:solidFill>
                  <a:srgbClr val="0070C0"/>
                </a:solidFill>
                <a:latin typeface="Times New Roman" pitchFamily="18" charset="0"/>
                <a:ea typeface="Calibri" pitchFamily="34" charset="0"/>
                <a:cs typeface="Times New Roman" pitchFamily="18" charset="0"/>
              </a:rPr>
              <a:t>photonumérique</a:t>
            </a:r>
            <a:r>
              <a:rPr lang="fr-FR" b="1" i="1" dirty="0" smtClean="0">
                <a:solidFill>
                  <a:srgbClr val="0070C0"/>
                </a:solidFill>
                <a:latin typeface="Times New Roman" pitchFamily="18" charset="0"/>
                <a:ea typeface="Calibri" pitchFamily="34" charset="0"/>
                <a:cs typeface="Times New Roman" pitchFamily="18" charset="0"/>
              </a:rPr>
              <a:t>  : </a:t>
            </a:r>
          </a:p>
          <a:p>
            <a:r>
              <a:rPr lang="fr-FR" dirty="0" smtClean="0"/>
              <a:t>permet </a:t>
            </a:r>
            <a:r>
              <a:rPr lang="fr-FR" dirty="0"/>
              <a:t>l’impression d’une photo, l’envoi par mail ou la mise en ligne de cette photo</a:t>
            </a:r>
            <a:r>
              <a:rPr lang="fr-FR" dirty="0" smtClean="0"/>
              <a:t>.</a:t>
            </a:r>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Le caméscope numérique : </a:t>
            </a:r>
          </a:p>
          <a:p>
            <a:r>
              <a:rPr lang="fr-FR" dirty="0" smtClean="0"/>
              <a:t>La </a:t>
            </a:r>
            <a:r>
              <a:rPr lang="fr-FR" dirty="0"/>
              <a:t>conception de petits films </a:t>
            </a:r>
            <a:endParaRPr lang="fr-FR" dirty="0" smtClean="0"/>
          </a:p>
          <a:p>
            <a:r>
              <a:rPr lang="fr-FR" dirty="0"/>
              <a:t>travail de l’image animée et du </a:t>
            </a:r>
            <a:r>
              <a:rPr lang="fr-FR" dirty="0" smtClean="0"/>
              <a:t>son.</a:t>
            </a:r>
          </a:p>
        </p:txBody>
      </p:sp>
      <p:sp>
        <p:nvSpPr>
          <p:cNvPr id="17" name="Espace réservé du numéro de diapositive 16"/>
          <p:cNvSpPr>
            <a:spLocks noGrp="1"/>
          </p:cNvSpPr>
          <p:nvPr>
            <p:ph type="sldNum" sz="quarter" idx="12"/>
          </p:nvPr>
        </p:nvSpPr>
        <p:spPr/>
        <p:txBody>
          <a:bodyPr/>
          <a:lstStyle/>
          <a:p>
            <a:fld id="{CF4668DC-857F-487D-BFFA-8C0CA5037977}" type="slidenum">
              <a:rPr lang="fr-BE" smtClean="0"/>
              <a:pPr/>
              <a:t>7</a:t>
            </a:fld>
            <a:endParaRPr lang="fr-B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strips(downLeft)">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1714480" y="71414"/>
            <a:ext cx="5500726" cy="785818"/>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fr-FR" sz="3600" b="1" dirty="0" smtClean="0">
              <a:solidFill>
                <a:srgbClr val="FF0000"/>
              </a:solidFill>
            </a:endParaRPr>
          </a:p>
          <a:p>
            <a:pPr algn="ctr">
              <a:defRPr/>
            </a:pPr>
            <a:r>
              <a:rPr lang="fr-FR" sz="2800" b="1" dirty="0" smtClean="0">
                <a:solidFill>
                  <a:srgbClr val="FF0000"/>
                </a:solidFill>
              </a:rPr>
              <a:t>Les différents types de TICE</a:t>
            </a:r>
            <a:endParaRPr lang="fr-FR" sz="2800" b="1" dirty="0">
              <a:solidFill>
                <a:srgbClr val="FF0000"/>
              </a:solidFill>
            </a:endParaRPr>
          </a:p>
          <a:p>
            <a:pPr>
              <a:defRPr/>
            </a:pPr>
            <a:r>
              <a:rPr lang="fr-FR" sz="2400" b="1" i="1" dirty="0">
                <a:solidFill>
                  <a:srgbClr val="0070C0"/>
                </a:solidFill>
                <a:latin typeface="Times New Roman" pitchFamily="18" charset="0"/>
                <a:ea typeface="Calibri" pitchFamily="34" charset="0"/>
                <a:cs typeface="Times New Roman" pitchFamily="18" charset="0"/>
              </a:rPr>
              <a:t>        </a:t>
            </a:r>
          </a:p>
        </p:txBody>
      </p:sp>
      <p:cxnSp>
        <p:nvCxnSpPr>
          <p:cNvPr id="4" name="Connecteur droit 3"/>
          <p:cNvCxnSpPr/>
          <p:nvPr/>
        </p:nvCxnSpPr>
        <p:spPr>
          <a:xfrm rot="10800000" flipV="1">
            <a:off x="785786" y="1071547"/>
            <a:ext cx="7358114" cy="69850"/>
          </a:xfrm>
          <a:prstGeom prst="line">
            <a:avLst/>
          </a:prstGeom>
        </p:spPr>
        <p:style>
          <a:lnRef idx="3">
            <a:schemeClr val="accent2"/>
          </a:lnRef>
          <a:fillRef idx="0">
            <a:schemeClr val="accent2"/>
          </a:fillRef>
          <a:effectRef idx="2">
            <a:schemeClr val="accent2"/>
          </a:effectRef>
          <a:fontRef idx="minor">
            <a:schemeClr val="tx1"/>
          </a:fontRef>
        </p:style>
      </p:cxnSp>
      <p:cxnSp>
        <p:nvCxnSpPr>
          <p:cNvPr id="10" name="Connecteur droit 9"/>
          <p:cNvCxnSpPr/>
          <p:nvPr/>
        </p:nvCxnSpPr>
        <p:spPr>
          <a:xfrm rot="5400000" flipH="1" flipV="1">
            <a:off x="607191" y="1320785"/>
            <a:ext cx="35719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Connecteur droit 10"/>
          <p:cNvCxnSpPr/>
          <p:nvPr/>
        </p:nvCxnSpPr>
        <p:spPr>
          <a:xfrm rot="16200000" flipV="1">
            <a:off x="7965307" y="1250141"/>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4" name="Connecteur droit 13"/>
          <p:cNvCxnSpPr/>
          <p:nvPr/>
        </p:nvCxnSpPr>
        <p:spPr>
          <a:xfrm rot="16200000" flipV="1">
            <a:off x="3107521" y="1321579"/>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5" name="Connecteur droit 14"/>
          <p:cNvCxnSpPr/>
          <p:nvPr/>
        </p:nvCxnSpPr>
        <p:spPr>
          <a:xfrm rot="16200000" flipV="1">
            <a:off x="5536413" y="1250141"/>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6" name="Connecteur droit 15"/>
          <p:cNvCxnSpPr/>
          <p:nvPr/>
        </p:nvCxnSpPr>
        <p:spPr>
          <a:xfrm rot="5400000" flipH="1" flipV="1">
            <a:off x="4358083" y="999711"/>
            <a:ext cx="285752" cy="794"/>
          </a:xfrm>
          <a:prstGeom prst="line">
            <a:avLst/>
          </a:prstGeom>
        </p:spPr>
        <p:style>
          <a:lnRef idx="3">
            <a:schemeClr val="accent2"/>
          </a:lnRef>
          <a:fillRef idx="0">
            <a:schemeClr val="accent2"/>
          </a:fillRef>
          <a:effectRef idx="2">
            <a:schemeClr val="accent2"/>
          </a:effectRef>
          <a:fontRef idx="minor">
            <a:schemeClr val="tx1"/>
          </a:fontRef>
        </p:style>
      </p:cxnSp>
      <p:sp>
        <p:nvSpPr>
          <p:cNvPr id="25" name="Rectangle 24"/>
          <p:cNvSpPr/>
          <p:nvPr/>
        </p:nvSpPr>
        <p:spPr>
          <a:xfrm>
            <a:off x="0" y="1643050"/>
            <a:ext cx="1643074" cy="646331"/>
          </a:xfrm>
          <a:prstGeom prst="rect">
            <a:avLst/>
          </a:prstGeom>
        </p:spPr>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 Les  logiciels</a:t>
            </a:r>
          </a:p>
          <a:p>
            <a:r>
              <a:rPr lang="fr-FR" b="1" i="1" dirty="0" smtClean="0">
                <a:solidFill>
                  <a:srgbClr val="0070C0"/>
                </a:solidFill>
                <a:latin typeface="Times New Roman" pitchFamily="18" charset="0"/>
                <a:ea typeface="Calibri" pitchFamily="34" charset="0"/>
                <a:cs typeface="Times New Roman" pitchFamily="18" charset="0"/>
              </a:rPr>
              <a:t> bureautiques</a:t>
            </a:r>
          </a:p>
        </p:txBody>
      </p:sp>
      <p:sp>
        <p:nvSpPr>
          <p:cNvPr id="26" name="Rectangle 25"/>
          <p:cNvSpPr/>
          <p:nvPr/>
        </p:nvSpPr>
        <p:spPr>
          <a:xfrm>
            <a:off x="2500298" y="1571612"/>
            <a:ext cx="1714512" cy="646331"/>
          </a:xfrm>
          <a:prstGeom prst="rect">
            <a:avLst/>
          </a:prstGeom>
        </p:spPr>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Les  dispositifs  </a:t>
            </a:r>
          </a:p>
          <a:p>
            <a:r>
              <a:rPr lang="fr-FR" b="1" i="1" dirty="0" smtClean="0">
                <a:solidFill>
                  <a:srgbClr val="0070C0"/>
                </a:solidFill>
                <a:latin typeface="Times New Roman" pitchFamily="18" charset="0"/>
                <a:ea typeface="Calibri" pitchFamily="34" charset="0"/>
                <a:cs typeface="Times New Roman" pitchFamily="18" charset="0"/>
              </a:rPr>
              <a:t>liés à l’image</a:t>
            </a:r>
          </a:p>
        </p:txBody>
      </p:sp>
      <p:sp>
        <p:nvSpPr>
          <p:cNvPr id="27" name="Rectangle 26"/>
          <p:cNvSpPr/>
          <p:nvPr/>
        </p:nvSpPr>
        <p:spPr>
          <a:xfrm>
            <a:off x="4929190" y="1643050"/>
            <a:ext cx="1785950" cy="523220"/>
          </a:xfrm>
          <a:prstGeom prst="rect">
            <a:avLst/>
          </a:prstGeom>
        </p:spPr>
        <p:txBody>
          <a:bodyPr wrap="square">
            <a:spAutoFit/>
          </a:bodyPr>
          <a:lstStyle/>
          <a:p>
            <a:r>
              <a:rPr lang="fr-FR" sz="2800" b="1" u="sng" dirty="0" smtClean="0">
                <a:solidFill>
                  <a:srgbClr val="C00000"/>
                </a:solidFill>
                <a:latin typeface="Times New Roman" pitchFamily="18" charset="0"/>
                <a:ea typeface="Calibri" pitchFamily="34" charset="0"/>
                <a:cs typeface="Times New Roman" pitchFamily="18" charset="0"/>
              </a:rPr>
              <a:t>Internet</a:t>
            </a:r>
            <a:endParaRPr lang="fr-FR" sz="2800" b="1" i="1" u="sng" dirty="0" smtClean="0">
              <a:solidFill>
                <a:srgbClr val="C00000"/>
              </a:solidFill>
              <a:latin typeface="Times New Roman" pitchFamily="18" charset="0"/>
              <a:ea typeface="Calibri" pitchFamily="34" charset="0"/>
              <a:cs typeface="Times New Roman" pitchFamily="18" charset="0"/>
            </a:endParaRPr>
          </a:p>
        </p:txBody>
      </p:sp>
      <p:sp>
        <p:nvSpPr>
          <p:cNvPr id="28" name="Rectangle 27"/>
          <p:cNvSpPr/>
          <p:nvPr/>
        </p:nvSpPr>
        <p:spPr>
          <a:xfrm>
            <a:off x="6858016" y="1500174"/>
            <a:ext cx="2428892" cy="646331"/>
          </a:xfrm>
          <a:prstGeom prst="rect">
            <a:avLst/>
          </a:prstGeom>
        </p:spPr>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Les  logiciels</a:t>
            </a:r>
          </a:p>
          <a:p>
            <a:r>
              <a:rPr lang="fr-FR" b="1" i="1" dirty="0" smtClean="0">
                <a:solidFill>
                  <a:srgbClr val="0070C0"/>
                </a:solidFill>
                <a:latin typeface="Times New Roman" pitchFamily="18" charset="0"/>
                <a:ea typeface="Calibri" pitchFamily="34" charset="0"/>
                <a:cs typeface="Times New Roman" pitchFamily="18" charset="0"/>
              </a:rPr>
              <a:t> à usage pédagogique</a:t>
            </a:r>
          </a:p>
        </p:txBody>
      </p:sp>
      <p:sp>
        <p:nvSpPr>
          <p:cNvPr id="17" name="Rectangle 16"/>
          <p:cNvSpPr/>
          <p:nvPr/>
        </p:nvSpPr>
        <p:spPr>
          <a:xfrm>
            <a:off x="3643306" y="2285992"/>
            <a:ext cx="4714908" cy="424731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  web : </a:t>
            </a:r>
          </a:p>
          <a:p>
            <a:r>
              <a:rPr lang="fr-FR" dirty="0"/>
              <a:t>apprendre à conduire des recherches </a:t>
            </a:r>
            <a:r>
              <a:rPr lang="fr-FR" dirty="0" smtClean="0"/>
              <a:t>de</a:t>
            </a:r>
          </a:p>
          <a:p>
            <a:r>
              <a:rPr lang="fr-FR" dirty="0" smtClean="0"/>
              <a:t>sélectionner </a:t>
            </a:r>
            <a:r>
              <a:rPr lang="fr-FR" dirty="0"/>
              <a:t>l’information pertinente, vérifier l’authenticité des informations </a:t>
            </a:r>
            <a:r>
              <a:rPr lang="fr-FR" dirty="0" smtClean="0"/>
              <a:t> </a:t>
            </a:r>
            <a:r>
              <a:rPr lang="fr-FR" dirty="0"/>
              <a:t>traiter cette information pour la rendre accessible à tous.</a:t>
            </a:r>
          </a:p>
          <a:p>
            <a:r>
              <a:rPr lang="fr-FR" dirty="0" smtClean="0"/>
              <a:t>servir </a:t>
            </a:r>
            <a:r>
              <a:rPr lang="fr-FR" dirty="0"/>
              <a:t>de support documentaire</a:t>
            </a:r>
            <a:endParaRPr lang="fr-FR" b="1" i="1" dirty="0" smtClean="0">
              <a:solidFill>
                <a:srgbClr val="0070C0"/>
              </a:solidFill>
              <a:latin typeface="Times New Roman" pitchFamily="18" charset="0"/>
              <a:ea typeface="Calibri" pitchFamily="34" charset="0"/>
              <a:cs typeface="Times New Roman" pitchFamily="18" charset="0"/>
            </a:endParaRPr>
          </a:p>
          <a:p>
            <a:r>
              <a:rPr lang="fr-FR" dirty="0" smtClean="0"/>
              <a:t>aider </a:t>
            </a:r>
            <a:r>
              <a:rPr lang="fr-FR" dirty="0"/>
              <a:t>les élèves à réaliser le site de l’école, basé sur un projet </a:t>
            </a:r>
            <a:r>
              <a:rPr lang="fr-FR" dirty="0" smtClean="0"/>
              <a:t> pluridisciplinaires</a:t>
            </a:r>
          </a:p>
          <a:p>
            <a:r>
              <a:rPr lang="fr-FR" dirty="0"/>
              <a:t>avoir de bonnes connaissances en programmation de site Internet.</a:t>
            </a:r>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Le  mail : </a:t>
            </a:r>
          </a:p>
          <a:p>
            <a:r>
              <a:rPr lang="fr-FR" dirty="0" smtClean="0"/>
              <a:t> </a:t>
            </a:r>
            <a:r>
              <a:rPr lang="fr-FR" dirty="0"/>
              <a:t>communiquer avec des correspondants </a:t>
            </a:r>
            <a:r>
              <a:rPr lang="fr-FR" dirty="0" smtClean="0"/>
              <a:t> pour un coût et un temps minimal</a:t>
            </a:r>
            <a:r>
              <a:rPr lang="fr-FR" dirty="0"/>
              <a:t>.</a:t>
            </a:r>
          </a:p>
          <a:p>
            <a:endParaRPr lang="fr-FR" b="1" i="1" dirty="0" smtClean="0">
              <a:solidFill>
                <a:srgbClr val="0070C0"/>
              </a:solidFill>
              <a:latin typeface="Times New Roman" pitchFamily="18" charset="0"/>
              <a:ea typeface="Calibri" pitchFamily="34" charset="0"/>
              <a:cs typeface="Times New Roman" pitchFamily="18" charset="0"/>
            </a:endParaRPr>
          </a:p>
        </p:txBody>
      </p:sp>
      <p:sp>
        <p:nvSpPr>
          <p:cNvPr id="18" name="Espace réservé du numéro de diapositive 17"/>
          <p:cNvSpPr>
            <a:spLocks noGrp="1"/>
          </p:cNvSpPr>
          <p:nvPr>
            <p:ph type="sldNum" sz="quarter" idx="12"/>
          </p:nvPr>
        </p:nvSpPr>
        <p:spPr/>
        <p:txBody>
          <a:bodyPr/>
          <a:lstStyle/>
          <a:p>
            <a:fld id="{CF4668DC-857F-487D-BFFA-8C0CA5037977}" type="slidenum">
              <a:rPr lang="fr-BE" smtClean="0"/>
              <a:pPr/>
              <a:t>8</a:t>
            </a:fld>
            <a:endParaRPr lang="fr-B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trips(downLeft)">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1714480" y="285728"/>
            <a:ext cx="5500726" cy="785818"/>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endParaRPr lang="fr-FR" sz="3600" b="1" dirty="0" smtClean="0">
              <a:solidFill>
                <a:srgbClr val="FF0000"/>
              </a:solidFill>
            </a:endParaRPr>
          </a:p>
          <a:p>
            <a:pPr algn="ctr">
              <a:defRPr/>
            </a:pPr>
            <a:r>
              <a:rPr lang="fr-FR" sz="2800" b="1" dirty="0" smtClean="0">
                <a:solidFill>
                  <a:srgbClr val="FF0000"/>
                </a:solidFill>
              </a:rPr>
              <a:t>Les différents types de TICE</a:t>
            </a:r>
            <a:endParaRPr lang="fr-FR" sz="2800" b="1" dirty="0">
              <a:solidFill>
                <a:srgbClr val="FF0000"/>
              </a:solidFill>
            </a:endParaRPr>
          </a:p>
          <a:p>
            <a:pPr>
              <a:defRPr/>
            </a:pPr>
            <a:r>
              <a:rPr lang="fr-FR" sz="2400" b="1" i="1" dirty="0">
                <a:solidFill>
                  <a:srgbClr val="0070C0"/>
                </a:solidFill>
                <a:latin typeface="Times New Roman" pitchFamily="18" charset="0"/>
                <a:ea typeface="Calibri" pitchFamily="34" charset="0"/>
                <a:cs typeface="Times New Roman" pitchFamily="18" charset="0"/>
              </a:rPr>
              <a:t>        </a:t>
            </a:r>
          </a:p>
        </p:txBody>
      </p:sp>
      <p:cxnSp>
        <p:nvCxnSpPr>
          <p:cNvPr id="4" name="Connecteur droit 3"/>
          <p:cNvCxnSpPr/>
          <p:nvPr/>
        </p:nvCxnSpPr>
        <p:spPr>
          <a:xfrm rot="10800000" flipV="1">
            <a:off x="785786" y="1287448"/>
            <a:ext cx="7358114" cy="69850"/>
          </a:xfrm>
          <a:prstGeom prst="line">
            <a:avLst/>
          </a:prstGeom>
        </p:spPr>
        <p:style>
          <a:lnRef idx="3">
            <a:schemeClr val="accent2"/>
          </a:lnRef>
          <a:fillRef idx="0">
            <a:schemeClr val="accent2"/>
          </a:fillRef>
          <a:effectRef idx="2">
            <a:schemeClr val="accent2"/>
          </a:effectRef>
          <a:fontRef idx="minor">
            <a:schemeClr val="tx1"/>
          </a:fontRef>
        </p:style>
      </p:cxnSp>
      <p:cxnSp>
        <p:nvCxnSpPr>
          <p:cNvPr id="10" name="Connecteur droit 9"/>
          <p:cNvCxnSpPr/>
          <p:nvPr/>
        </p:nvCxnSpPr>
        <p:spPr>
          <a:xfrm rot="5400000" flipH="1" flipV="1">
            <a:off x="607191" y="1535893"/>
            <a:ext cx="357190"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Connecteur droit 10"/>
          <p:cNvCxnSpPr/>
          <p:nvPr/>
        </p:nvCxnSpPr>
        <p:spPr>
          <a:xfrm rot="16200000" flipV="1">
            <a:off x="7965307" y="1464454"/>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4" name="Connecteur droit 13"/>
          <p:cNvCxnSpPr/>
          <p:nvPr/>
        </p:nvCxnSpPr>
        <p:spPr>
          <a:xfrm rot="16200000" flipV="1">
            <a:off x="3107521" y="1535892"/>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5" name="Connecteur droit 14"/>
          <p:cNvCxnSpPr/>
          <p:nvPr/>
        </p:nvCxnSpPr>
        <p:spPr>
          <a:xfrm rot="16200000" flipV="1">
            <a:off x="5536413" y="1464454"/>
            <a:ext cx="357190" cy="1"/>
          </a:xfrm>
          <a:prstGeom prst="line">
            <a:avLst/>
          </a:prstGeom>
        </p:spPr>
        <p:style>
          <a:lnRef idx="3">
            <a:schemeClr val="accent2"/>
          </a:lnRef>
          <a:fillRef idx="0">
            <a:schemeClr val="accent2"/>
          </a:fillRef>
          <a:effectRef idx="2">
            <a:schemeClr val="accent2"/>
          </a:effectRef>
          <a:fontRef idx="minor">
            <a:schemeClr val="tx1"/>
          </a:fontRef>
        </p:style>
      </p:cxnSp>
      <p:cxnSp>
        <p:nvCxnSpPr>
          <p:cNvPr id="16" name="Connecteur droit 15"/>
          <p:cNvCxnSpPr/>
          <p:nvPr/>
        </p:nvCxnSpPr>
        <p:spPr>
          <a:xfrm rot="5400000" flipH="1" flipV="1">
            <a:off x="4358083" y="1214025"/>
            <a:ext cx="285752" cy="794"/>
          </a:xfrm>
          <a:prstGeom prst="line">
            <a:avLst/>
          </a:prstGeom>
        </p:spPr>
        <p:style>
          <a:lnRef idx="3">
            <a:schemeClr val="accent2"/>
          </a:lnRef>
          <a:fillRef idx="0">
            <a:schemeClr val="accent2"/>
          </a:fillRef>
          <a:effectRef idx="2">
            <a:schemeClr val="accent2"/>
          </a:effectRef>
          <a:fontRef idx="minor">
            <a:schemeClr val="tx1"/>
          </a:fontRef>
        </p:style>
      </p:cxnSp>
      <p:sp>
        <p:nvSpPr>
          <p:cNvPr id="25" name="Rectangle 24"/>
          <p:cNvSpPr/>
          <p:nvPr/>
        </p:nvSpPr>
        <p:spPr>
          <a:xfrm>
            <a:off x="71406" y="1714488"/>
            <a:ext cx="1643074" cy="646331"/>
          </a:xfrm>
          <a:prstGeom prst="rect">
            <a:avLst/>
          </a:prstGeom>
        </p:spPr>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 Les  logiciels</a:t>
            </a:r>
          </a:p>
          <a:p>
            <a:r>
              <a:rPr lang="fr-FR" b="1" i="1" dirty="0" smtClean="0">
                <a:solidFill>
                  <a:srgbClr val="0070C0"/>
                </a:solidFill>
                <a:latin typeface="Times New Roman" pitchFamily="18" charset="0"/>
                <a:ea typeface="Calibri" pitchFamily="34" charset="0"/>
                <a:cs typeface="Times New Roman" pitchFamily="18" charset="0"/>
              </a:rPr>
              <a:t> bureautiques</a:t>
            </a:r>
          </a:p>
        </p:txBody>
      </p:sp>
      <p:sp>
        <p:nvSpPr>
          <p:cNvPr id="26" name="Rectangle 25"/>
          <p:cNvSpPr/>
          <p:nvPr/>
        </p:nvSpPr>
        <p:spPr>
          <a:xfrm>
            <a:off x="2500298" y="1714488"/>
            <a:ext cx="1785950" cy="646331"/>
          </a:xfrm>
          <a:prstGeom prst="rect">
            <a:avLst/>
          </a:prstGeom>
        </p:spPr>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Les  dispositifs  </a:t>
            </a:r>
          </a:p>
          <a:p>
            <a:r>
              <a:rPr lang="fr-FR" b="1" i="1" dirty="0" smtClean="0">
                <a:solidFill>
                  <a:srgbClr val="0070C0"/>
                </a:solidFill>
                <a:latin typeface="Times New Roman" pitchFamily="18" charset="0"/>
                <a:ea typeface="Calibri" pitchFamily="34" charset="0"/>
                <a:cs typeface="Times New Roman" pitchFamily="18" charset="0"/>
              </a:rPr>
              <a:t>liés à l’image</a:t>
            </a:r>
          </a:p>
        </p:txBody>
      </p:sp>
      <p:sp>
        <p:nvSpPr>
          <p:cNvPr id="27" name="Rectangle 26"/>
          <p:cNvSpPr/>
          <p:nvPr/>
        </p:nvSpPr>
        <p:spPr>
          <a:xfrm>
            <a:off x="5214942" y="1702346"/>
            <a:ext cx="1285884" cy="369332"/>
          </a:xfrm>
          <a:prstGeom prst="rect">
            <a:avLst/>
          </a:prstGeom>
        </p:spPr>
        <p:txBody>
          <a:bodyPr wrap="square">
            <a:spAutoFit/>
          </a:bodyPr>
          <a:lstStyle/>
          <a:p>
            <a:r>
              <a:rPr lang="fr-FR" b="1" dirty="0" smtClean="0">
                <a:solidFill>
                  <a:srgbClr val="0070C0"/>
                </a:solidFill>
                <a:latin typeface="Times New Roman" pitchFamily="18" charset="0"/>
                <a:ea typeface="Calibri" pitchFamily="34" charset="0"/>
                <a:cs typeface="Times New Roman" pitchFamily="18" charset="0"/>
              </a:rPr>
              <a:t>Internet</a:t>
            </a:r>
            <a:endParaRPr lang="fr-FR" b="1" i="1" dirty="0" smtClean="0">
              <a:solidFill>
                <a:srgbClr val="0070C0"/>
              </a:solidFill>
              <a:latin typeface="Times New Roman" pitchFamily="18" charset="0"/>
              <a:ea typeface="Calibri" pitchFamily="34" charset="0"/>
              <a:cs typeface="Times New Roman" pitchFamily="18" charset="0"/>
            </a:endParaRPr>
          </a:p>
        </p:txBody>
      </p:sp>
      <p:sp>
        <p:nvSpPr>
          <p:cNvPr id="28" name="Rectangle 27"/>
          <p:cNvSpPr/>
          <p:nvPr/>
        </p:nvSpPr>
        <p:spPr>
          <a:xfrm>
            <a:off x="6215074" y="1714488"/>
            <a:ext cx="3214710" cy="830997"/>
          </a:xfrm>
          <a:prstGeom prst="rect">
            <a:avLst/>
          </a:prstGeom>
        </p:spPr>
        <p:txBody>
          <a:bodyPr wrap="square">
            <a:spAutoFit/>
          </a:bodyPr>
          <a:lstStyle/>
          <a:p>
            <a:r>
              <a:rPr lang="fr-FR" sz="2400" b="1" i="1" dirty="0" smtClean="0">
                <a:solidFill>
                  <a:srgbClr val="C00000"/>
                </a:solidFill>
                <a:latin typeface="Times New Roman" pitchFamily="18" charset="0"/>
                <a:ea typeface="Calibri" pitchFamily="34" charset="0"/>
                <a:cs typeface="Times New Roman" pitchFamily="18" charset="0"/>
              </a:rPr>
              <a:t>         </a:t>
            </a:r>
            <a:r>
              <a:rPr lang="fr-FR" sz="2400" b="1" i="1" u="sng" dirty="0" smtClean="0">
                <a:solidFill>
                  <a:srgbClr val="C00000"/>
                </a:solidFill>
                <a:latin typeface="Times New Roman" pitchFamily="18" charset="0"/>
                <a:ea typeface="Calibri" pitchFamily="34" charset="0"/>
                <a:cs typeface="Times New Roman" pitchFamily="18" charset="0"/>
              </a:rPr>
              <a:t>Les  logiciels</a:t>
            </a:r>
          </a:p>
          <a:p>
            <a:r>
              <a:rPr lang="fr-FR" sz="2400" b="1" i="1" u="sng" dirty="0" smtClean="0">
                <a:solidFill>
                  <a:srgbClr val="C00000"/>
                </a:solidFill>
                <a:latin typeface="Times New Roman" pitchFamily="18" charset="0"/>
                <a:ea typeface="Calibri" pitchFamily="34" charset="0"/>
                <a:cs typeface="Times New Roman" pitchFamily="18" charset="0"/>
              </a:rPr>
              <a:t> à usage pédagogique</a:t>
            </a:r>
          </a:p>
        </p:txBody>
      </p:sp>
      <p:sp>
        <p:nvSpPr>
          <p:cNvPr id="17" name="Rectangle 16"/>
          <p:cNvSpPr/>
          <p:nvPr/>
        </p:nvSpPr>
        <p:spPr>
          <a:xfrm>
            <a:off x="5929322" y="2643182"/>
            <a:ext cx="3143240" cy="313932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fr-FR" b="1" i="1" dirty="0" smtClean="0">
                <a:solidFill>
                  <a:srgbClr val="0070C0"/>
                </a:solidFill>
                <a:latin typeface="Times New Roman" pitchFamily="18" charset="0"/>
                <a:ea typeface="Calibri" pitchFamily="34" charset="0"/>
                <a:cs typeface="Times New Roman" pitchFamily="18" charset="0"/>
              </a:rPr>
              <a:t>Le s Cd ROOMS : </a:t>
            </a:r>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Le s logiciels  de  simulation</a:t>
            </a:r>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Les  didacticiels</a:t>
            </a:r>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Les exerciseurs</a:t>
            </a:r>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Les logiciels éducatifs</a:t>
            </a:r>
          </a:p>
          <a:p>
            <a:endParaRPr lang="fr-FR" b="1" i="1" dirty="0" smtClean="0">
              <a:solidFill>
                <a:srgbClr val="0070C0"/>
              </a:solidFill>
              <a:latin typeface="Times New Roman" pitchFamily="18" charset="0"/>
              <a:ea typeface="Calibri" pitchFamily="34" charset="0"/>
              <a:cs typeface="Times New Roman" pitchFamily="18" charset="0"/>
            </a:endParaRPr>
          </a:p>
          <a:p>
            <a:r>
              <a:rPr lang="fr-FR" b="1" i="1" dirty="0" smtClean="0">
                <a:solidFill>
                  <a:srgbClr val="0070C0"/>
                </a:solidFill>
                <a:latin typeface="Times New Roman" pitchFamily="18" charset="0"/>
                <a:ea typeface="Calibri" pitchFamily="34" charset="0"/>
                <a:cs typeface="Times New Roman" pitchFamily="18" charset="0"/>
              </a:rPr>
              <a:t>Les logiciels  RIP</a:t>
            </a:r>
          </a:p>
        </p:txBody>
      </p:sp>
      <p:sp>
        <p:nvSpPr>
          <p:cNvPr id="18" name="Espace réservé du numéro de diapositive 17"/>
          <p:cNvSpPr>
            <a:spLocks noGrp="1"/>
          </p:cNvSpPr>
          <p:nvPr>
            <p:ph type="sldNum" sz="quarter" idx="12"/>
          </p:nvPr>
        </p:nvSpPr>
        <p:spPr/>
        <p:txBody>
          <a:bodyPr/>
          <a:lstStyle/>
          <a:p>
            <a:fld id="{CF4668DC-857F-487D-BFFA-8C0CA5037977}" type="slidenum">
              <a:rPr lang="fr-BE" smtClean="0"/>
              <a:pPr/>
              <a:t>9</a:t>
            </a:fld>
            <a:endParaRPr lang="fr-B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trips(downLeft)">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570</TotalTime>
  <Words>1679</Words>
  <Application>Microsoft Office PowerPoint</Application>
  <PresentationFormat>Affichage à l'écran (4:3)</PresentationFormat>
  <Paragraphs>280</Paragraphs>
  <Slides>44</Slides>
  <Notes>3</Notes>
  <HiddenSlides>0</HiddenSlides>
  <MMClips>0</MMClips>
  <ScaleCrop>false</ScaleCrop>
  <HeadingPairs>
    <vt:vector size="4" baseType="variant">
      <vt:variant>
        <vt:lpstr>Thème</vt:lpstr>
      </vt:variant>
      <vt:variant>
        <vt:i4>1</vt:i4>
      </vt:variant>
      <vt:variant>
        <vt:lpstr>Titres des diapositives</vt:lpstr>
      </vt:variant>
      <vt:variant>
        <vt:i4>44</vt:i4>
      </vt:variant>
    </vt:vector>
  </HeadingPairs>
  <TitlesOfParts>
    <vt:vector size="45" baseType="lpstr">
      <vt:lpstr>Solstice</vt:lpstr>
      <vt:lpstr>Présentation PowerPoint</vt:lpstr>
      <vt:lpstr>                Plan</vt:lpstr>
      <vt:lpstr>Présentation PowerPoint</vt:lpstr>
      <vt:lpstr>PROBLÉMATIQUE!!!</vt:lpstr>
      <vt:lpstr>Présentation PowerPoint</vt:lpstr>
      <vt:lpstr>Présentation PowerPoint</vt:lpstr>
      <vt:lpstr>Présentation PowerPoint</vt:lpstr>
      <vt:lpstr>Présentation PowerPoint</vt:lpstr>
      <vt:lpstr>Présentation PowerPoint</vt:lpstr>
      <vt:lpstr> Impact des TICE sur les élèves et les enseignants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Connaissance et formation  des enseignants  vis-à-vis des TICE </vt:lpstr>
      <vt:lpstr>Présentation PowerPoint</vt:lpstr>
      <vt:lpstr>Présentation PowerPoint</vt:lpstr>
      <vt:lpstr>Présentation PowerPoint</vt:lpstr>
      <vt:lpstr>Présentation PowerPoint</vt:lpstr>
      <vt:lpstr>Compétences et approches des enseignants vis-à-vis des TICE</vt:lpstr>
      <vt:lpstr>Présentation PowerPoint</vt:lpstr>
      <vt:lpstr>Présentation PowerPoint</vt:lpstr>
      <vt:lpstr>Présentation PowerPoint</vt:lpstr>
      <vt:lpstr>Présentation PowerPoint</vt:lpstr>
      <vt:lpstr>Présentation PowerPoint</vt:lpstr>
      <vt:lpstr>Présentation PowerPoint</vt:lpstr>
      <vt:lpstr>Conception des enseignants via  utilisation des TICE à distance </vt:lpstr>
      <vt:lpstr>Présentation PowerPoint</vt:lpstr>
      <vt:lpstr>Présentation PowerPoint</vt:lpstr>
      <vt:lpstr>Présentation PowerPoint</vt:lpstr>
      <vt:lpstr>   Insuffisances de l’intégration des TICE en classe.   </vt:lpstr>
      <vt:lpstr>Présentation PowerPoint</vt:lpstr>
      <vt:lpstr>Présentation PowerPoint</vt:lpstr>
      <vt:lpstr>Facteurs nécessaires pour réussir l'intégration des TICE en classe </vt:lpstr>
      <vt:lpstr>Présentation PowerPoint</vt:lpstr>
      <vt:lpstr>Conclusion</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chtioui</dc:creator>
  <cp:lastModifiedBy>chtioui</cp:lastModifiedBy>
  <cp:revision>121</cp:revision>
  <dcterms:modified xsi:type="dcterms:W3CDTF">2013-07-03T16:36:32Z</dcterms:modified>
</cp:coreProperties>
</file>